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
      <p:font typeface="Fira Sans Bold" panose="020B0604020202020204" charset="0"/>
      <p:regular r:id="rId20"/>
    </p:embeddedFont>
    <p:embeddedFont>
      <p:font typeface="Fira Sans Light" panose="020B0604020202020204" charset="0"/>
      <p:regular r:id="rId21"/>
    </p:embeddedFont>
    <p:embeddedFont>
      <p:font typeface="Fira Sans Light Bold" panose="020B0604020202020204" charset="0"/>
      <p:regular r:id="rId22"/>
    </p:embeddedFont>
    <p:embeddedFont>
      <p:font typeface="Fira Sans Medium" panose="020B0604020202020204" charset="0"/>
      <p:regular r:id="rId23"/>
    </p:embeddedFont>
    <p:embeddedFont>
      <p:font typeface="Fira Sans Medium Bold" panose="020B0604020202020204" charset="0"/>
      <p:regular r:id="rId24"/>
    </p:embeddedFont>
    <p:embeddedFont>
      <p:font typeface="Glacial Indifference" panose="020B0604020202020204" charset="0"/>
      <p:regular r:id="rId25"/>
    </p:embeddedFont>
    <p:embeddedFont>
      <p:font typeface="Open Sans" panose="020B0604020202020204" charset="0"/>
      <p:regular r:id="rId26"/>
    </p:embeddedFont>
    <p:embeddedFont>
      <p:font typeface="Open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29" y="2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738345" y="1195892"/>
            <a:ext cx="10918940" cy="945531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5011" r="-15011"/>
              </a:stretch>
            </a:blipFill>
          </p:spPr>
        </p:sp>
      </p:grpSp>
      <p:grpSp>
        <p:nvGrpSpPr>
          <p:cNvPr id="4" name="Group 4"/>
          <p:cNvGrpSpPr/>
          <p:nvPr/>
        </p:nvGrpSpPr>
        <p:grpSpPr>
          <a:xfrm>
            <a:off x="4105179" y="8090781"/>
            <a:ext cx="4742962" cy="4392438"/>
            <a:chOff x="0" y="0"/>
            <a:chExt cx="5800804" cy="5372100"/>
          </a:xfrm>
        </p:grpSpPr>
        <p:sp>
          <p:nvSpPr>
            <p:cNvPr id="5" name="Freeform 5"/>
            <p:cNvSpPr/>
            <p:nvPr/>
          </p:nvSpPr>
          <p:spPr>
            <a:xfrm>
              <a:off x="0" y="0"/>
              <a:ext cx="5800804" cy="5372100"/>
            </a:xfrm>
            <a:custGeom>
              <a:avLst/>
              <a:gdLst/>
              <a:ahLst/>
              <a:cxnLst/>
              <a:rect l="l" t="t" r="r" b="b"/>
              <a:pathLst>
                <a:path w="5800804" h="5372100">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34026"/>
          <a:stretch>
            <a:fillRect/>
          </a:stretch>
        </p:blipFill>
        <p:spPr>
          <a:xfrm>
            <a:off x="8848141" y="1883151"/>
            <a:ext cx="988326" cy="564302"/>
          </a:xfrm>
          <a:prstGeom prst="rect">
            <a:avLst/>
          </a:prstGeom>
        </p:spPr>
      </p:pic>
      <p:grpSp>
        <p:nvGrpSpPr>
          <p:cNvPr id="7" name="Group 7"/>
          <p:cNvGrpSpPr/>
          <p:nvPr/>
        </p:nvGrpSpPr>
        <p:grpSpPr>
          <a:xfrm rot="-10800000">
            <a:off x="-3602767" y="-3778684"/>
            <a:ext cx="10210354" cy="6226137"/>
            <a:chOff x="0" y="0"/>
            <a:chExt cx="8809804" cy="5372100"/>
          </a:xfrm>
        </p:grpSpPr>
        <p:sp>
          <p:nvSpPr>
            <p:cNvPr id="8" name="Freeform 8"/>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sp>
        <p:nvSpPr>
          <p:cNvPr id="9" name="TextBox 9"/>
          <p:cNvSpPr txBox="1"/>
          <p:nvPr/>
        </p:nvSpPr>
        <p:spPr>
          <a:xfrm>
            <a:off x="10150451" y="1940301"/>
            <a:ext cx="7868975" cy="2916872"/>
          </a:xfrm>
          <a:prstGeom prst="rect">
            <a:avLst/>
          </a:prstGeom>
        </p:spPr>
        <p:txBody>
          <a:bodyPr lIns="0" tIns="0" rIns="0" bIns="0" rtlCol="0" anchor="t">
            <a:spAutoFit/>
          </a:bodyPr>
          <a:lstStyle/>
          <a:p>
            <a:pPr marL="0" lvl="0" indent="0">
              <a:lnSpc>
                <a:spcPts val="7617"/>
              </a:lnSpc>
            </a:pPr>
            <a:r>
              <a:rPr lang="en-US" sz="6924" spc="207">
                <a:solidFill>
                  <a:srgbClr val="1836B2"/>
                </a:solidFill>
                <a:latin typeface="Fira Sans Bold"/>
              </a:rPr>
              <a:t>SMART TRANSPORTATION SYSTEMS</a:t>
            </a:r>
          </a:p>
        </p:txBody>
      </p:sp>
      <p:sp>
        <p:nvSpPr>
          <p:cNvPr id="10" name="TextBox 10"/>
          <p:cNvSpPr txBox="1"/>
          <p:nvPr/>
        </p:nvSpPr>
        <p:spPr>
          <a:xfrm>
            <a:off x="10150451" y="4844733"/>
            <a:ext cx="4685229" cy="530860"/>
          </a:xfrm>
          <a:prstGeom prst="rect">
            <a:avLst/>
          </a:prstGeom>
        </p:spPr>
        <p:txBody>
          <a:bodyPr lIns="0" tIns="0" rIns="0" bIns="0" rtlCol="0" anchor="t">
            <a:spAutoFit/>
          </a:bodyPr>
          <a:lstStyle/>
          <a:p>
            <a:pPr algn="ctr">
              <a:lnSpc>
                <a:spcPts val="4340"/>
              </a:lnSpc>
            </a:pPr>
            <a:r>
              <a:rPr lang="en-US" sz="3100">
                <a:solidFill>
                  <a:srgbClr val="000000"/>
                </a:solidFill>
                <a:latin typeface="Glacial Indifference"/>
              </a:rPr>
              <a:t>By: Rakrak Abir, Doha Sassa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1978" y="2731553"/>
            <a:ext cx="9325087" cy="509771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35173">
            <a:off x="14200284" y="277735"/>
            <a:ext cx="4517246" cy="4114800"/>
          </a:xfrm>
          <a:prstGeom prst="rect">
            <a:avLst/>
          </a:prstGeom>
        </p:spPr>
      </p:pic>
      <p:sp>
        <p:nvSpPr>
          <p:cNvPr id="4" name="TextBox 4"/>
          <p:cNvSpPr txBox="1"/>
          <p:nvPr/>
        </p:nvSpPr>
        <p:spPr>
          <a:xfrm>
            <a:off x="471978" y="1417236"/>
            <a:ext cx="2088356" cy="679450"/>
          </a:xfrm>
          <a:prstGeom prst="rect">
            <a:avLst/>
          </a:prstGeom>
        </p:spPr>
        <p:txBody>
          <a:bodyPr lIns="0" tIns="0" rIns="0" bIns="0" rtlCol="0" anchor="t">
            <a:spAutoFit/>
          </a:bodyPr>
          <a:lstStyle/>
          <a:p>
            <a:pPr algn="ctr">
              <a:lnSpc>
                <a:spcPts val="5599"/>
              </a:lnSpc>
            </a:pPr>
            <a:r>
              <a:rPr lang="en-US" sz="3999">
                <a:solidFill>
                  <a:srgbClr val="86C7ED"/>
                </a:solidFill>
                <a:latin typeface="Open Sans"/>
              </a:rPr>
              <a:t>Dataset :</a:t>
            </a:r>
          </a:p>
        </p:txBody>
      </p:sp>
      <p:grpSp>
        <p:nvGrpSpPr>
          <p:cNvPr id="5" name="Group 5"/>
          <p:cNvGrpSpPr/>
          <p:nvPr/>
        </p:nvGrpSpPr>
        <p:grpSpPr>
          <a:xfrm rot="-10800000">
            <a:off x="9797065" y="563015"/>
            <a:ext cx="14211309" cy="9434789"/>
            <a:chOff x="0" y="0"/>
            <a:chExt cx="8091816" cy="5372100"/>
          </a:xfrm>
        </p:grpSpPr>
        <p:sp>
          <p:nvSpPr>
            <p:cNvPr id="6" name="Freeform 6"/>
            <p:cNvSpPr/>
            <p:nvPr/>
          </p:nvSpPr>
          <p:spPr>
            <a:xfrm>
              <a:off x="0" y="0"/>
              <a:ext cx="8091815" cy="5372100"/>
            </a:xfrm>
            <a:custGeom>
              <a:avLst/>
              <a:gdLst/>
              <a:ahLst/>
              <a:cxnLst/>
              <a:rect l="l" t="t" r="r" b="b"/>
              <a:pathLst>
                <a:path w="8091815" h="5372100">
                  <a:moveTo>
                    <a:pt x="6541146" y="0"/>
                  </a:moveTo>
                  <a:lnTo>
                    <a:pt x="1550670" y="0"/>
                  </a:lnTo>
                  <a:lnTo>
                    <a:pt x="0" y="2686050"/>
                  </a:lnTo>
                  <a:lnTo>
                    <a:pt x="1550670" y="5372100"/>
                  </a:lnTo>
                  <a:lnTo>
                    <a:pt x="6541146" y="5372100"/>
                  </a:lnTo>
                  <a:lnTo>
                    <a:pt x="8091815" y="2686050"/>
                  </a:lnTo>
                  <a:lnTo>
                    <a:pt x="6541146" y="0"/>
                  </a:lnTo>
                  <a:close/>
                </a:path>
              </a:pathLst>
            </a:custGeom>
            <a:solidFill>
              <a:srgbClr val="A066CB"/>
            </a:solidFill>
          </p:spPr>
        </p:sp>
      </p:grpSp>
      <p:sp>
        <p:nvSpPr>
          <p:cNvPr id="7" name="ZoneTexte 6">
            <a:extLst>
              <a:ext uri="{FF2B5EF4-FFF2-40B4-BE49-F238E27FC236}">
                <a16:creationId xmlns:a16="http://schemas.microsoft.com/office/drawing/2014/main" id="{761B070A-DA0D-4B38-9FFB-5B71212D0B5D}"/>
              </a:ext>
            </a:extLst>
          </p:cNvPr>
          <p:cNvSpPr txBox="1"/>
          <p:nvPr/>
        </p:nvSpPr>
        <p:spPr>
          <a:xfrm>
            <a:off x="9811579" y="9661160"/>
            <a:ext cx="1295400" cy="369332"/>
          </a:xfrm>
          <a:prstGeom prst="rect">
            <a:avLst/>
          </a:prstGeom>
          <a:noFill/>
        </p:spPr>
        <p:txBody>
          <a:bodyPr wrap="square" rtlCol="0">
            <a:spAutoFit/>
          </a:bodyPr>
          <a:lstStyle/>
          <a:p>
            <a:pPr algn="ctr"/>
            <a:r>
              <a:rPr lang="fr-FR"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8544" y="2294169"/>
            <a:ext cx="5978527" cy="2768914"/>
          </a:xfrm>
          <a:prstGeom prst="rect">
            <a:avLst/>
          </a:prstGeom>
        </p:spPr>
      </p:pic>
      <p:pic>
        <p:nvPicPr>
          <p:cNvPr id="3" name="Picture 3"/>
          <p:cNvPicPr>
            <a:picLocks noChangeAspect="1"/>
          </p:cNvPicPr>
          <p:nvPr/>
        </p:nvPicPr>
        <p:blipFill>
          <a:blip r:embed="rId3"/>
          <a:srcRect/>
          <a:stretch>
            <a:fillRect/>
          </a:stretch>
        </p:blipFill>
        <p:spPr>
          <a:xfrm>
            <a:off x="6561266" y="2305948"/>
            <a:ext cx="5953094" cy="2757135"/>
          </a:xfrm>
          <a:prstGeom prst="rect">
            <a:avLst/>
          </a:prstGeom>
        </p:spPr>
      </p:pic>
      <p:pic>
        <p:nvPicPr>
          <p:cNvPr id="4" name="Picture 4"/>
          <p:cNvPicPr>
            <a:picLocks noChangeAspect="1"/>
          </p:cNvPicPr>
          <p:nvPr/>
        </p:nvPicPr>
        <p:blipFill>
          <a:blip r:embed="rId4"/>
          <a:srcRect/>
          <a:stretch>
            <a:fillRect/>
          </a:stretch>
        </p:blipFill>
        <p:spPr>
          <a:xfrm>
            <a:off x="293286" y="5905500"/>
            <a:ext cx="6129042" cy="2838624"/>
          </a:xfrm>
          <a:prstGeom prst="rect">
            <a:avLst/>
          </a:prstGeom>
        </p:spPr>
      </p:pic>
      <p:pic>
        <p:nvPicPr>
          <p:cNvPr id="5" name="Picture 5"/>
          <p:cNvPicPr>
            <a:picLocks noChangeAspect="1"/>
          </p:cNvPicPr>
          <p:nvPr/>
        </p:nvPicPr>
        <p:blipFill>
          <a:blip r:embed="rId5"/>
          <a:srcRect l="2474" r="2474"/>
          <a:stretch>
            <a:fillRect/>
          </a:stretch>
        </p:blipFill>
        <p:spPr>
          <a:xfrm>
            <a:off x="6688658" y="5867400"/>
            <a:ext cx="5825702" cy="2838624"/>
          </a:xfrm>
          <a:prstGeom prst="rect">
            <a:avLst/>
          </a:prstGeom>
        </p:spPr>
      </p:pic>
      <p:pic>
        <p:nvPicPr>
          <p:cNvPr id="6" name="Picture 6"/>
          <p:cNvPicPr>
            <a:picLocks noChangeAspect="1"/>
          </p:cNvPicPr>
          <p:nvPr/>
        </p:nvPicPr>
        <p:blipFill>
          <a:blip r:embed="rId6"/>
          <a:srcRect/>
          <a:stretch>
            <a:fillRect/>
          </a:stretch>
        </p:blipFill>
        <p:spPr>
          <a:xfrm>
            <a:off x="13639800" y="2628900"/>
            <a:ext cx="4273434" cy="3140477"/>
          </a:xfrm>
          <a:prstGeom prst="rect">
            <a:avLst/>
          </a:prstGeom>
        </p:spPr>
      </p:pic>
      <p:sp>
        <p:nvSpPr>
          <p:cNvPr id="7" name="TextBox 7"/>
          <p:cNvSpPr txBox="1"/>
          <p:nvPr/>
        </p:nvSpPr>
        <p:spPr>
          <a:xfrm>
            <a:off x="368544" y="1222158"/>
            <a:ext cx="6718056" cy="874214"/>
          </a:xfrm>
          <a:prstGeom prst="rect">
            <a:avLst/>
          </a:prstGeom>
        </p:spPr>
        <p:txBody>
          <a:bodyPr wrap="square" lIns="0" tIns="0" rIns="0" bIns="0" rtlCol="0" anchor="t">
            <a:spAutoFit/>
          </a:bodyPr>
          <a:lstStyle/>
          <a:p>
            <a:pPr algn="ctr">
              <a:lnSpc>
                <a:spcPts val="7279"/>
              </a:lnSpc>
            </a:pPr>
            <a:r>
              <a:rPr lang="en-US" sz="5199" dirty="0">
                <a:solidFill>
                  <a:srgbClr val="5271FF"/>
                </a:solidFill>
                <a:latin typeface="Open Sans Bold"/>
              </a:rPr>
              <a:t>Model Results :</a:t>
            </a:r>
          </a:p>
        </p:txBody>
      </p:sp>
      <p:sp>
        <p:nvSpPr>
          <p:cNvPr id="8" name="ZoneTexte 7">
            <a:extLst>
              <a:ext uri="{FF2B5EF4-FFF2-40B4-BE49-F238E27FC236}">
                <a16:creationId xmlns:a16="http://schemas.microsoft.com/office/drawing/2014/main" id="{AFF2E35D-C1E8-4E33-A2BE-E2E6A68D50A5}"/>
              </a:ext>
            </a:extLst>
          </p:cNvPr>
          <p:cNvSpPr txBox="1"/>
          <p:nvPr/>
        </p:nvSpPr>
        <p:spPr>
          <a:xfrm>
            <a:off x="1448774" y="5143500"/>
            <a:ext cx="3818066" cy="369332"/>
          </a:xfrm>
          <a:prstGeom prst="rect">
            <a:avLst/>
          </a:prstGeom>
          <a:noFill/>
        </p:spPr>
        <p:txBody>
          <a:bodyPr wrap="square" rtlCol="0">
            <a:spAutoFit/>
          </a:bodyPr>
          <a:lstStyle/>
          <a:p>
            <a:r>
              <a:rPr lang="fr-FR" dirty="0"/>
              <a:t>Junction 1 </a:t>
            </a:r>
            <a:r>
              <a:rPr lang="fr-FR" dirty="0" err="1"/>
              <a:t>prediction</a:t>
            </a:r>
            <a:r>
              <a:rPr lang="fr-FR" dirty="0"/>
              <a:t> vs </a:t>
            </a:r>
            <a:r>
              <a:rPr lang="fr-FR" dirty="0" err="1"/>
              <a:t>true</a:t>
            </a:r>
            <a:r>
              <a:rPr lang="fr-FR" dirty="0"/>
              <a:t> values</a:t>
            </a:r>
          </a:p>
        </p:txBody>
      </p:sp>
      <p:sp>
        <p:nvSpPr>
          <p:cNvPr id="9" name="ZoneTexte 8">
            <a:extLst>
              <a:ext uri="{FF2B5EF4-FFF2-40B4-BE49-F238E27FC236}">
                <a16:creationId xmlns:a16="http://schemas.microsoft.com/office/drawing/2014/main" id="{0E2DFB7B-8A13-4F8F-9FFB-F18AC9D1F90A}"/>
              </a:ext>
            </a:extLst>
          </p:cNvPr>
          <p:cNvSpPr txBox="1"/>
          <p:nvPr/>
        </p:nvSpPr>
        <p:spPr>
          <a:xfrm>
            <a:off x="7613766" y="5143500"/>
            <a:ext cx="4273434" cy="646331"/>
          </a:xfrm>
          <a:prstGeom prst="rect">
            <a:avLst/>
          </a:prstGeom>
          <a:noFill/>
        </p:spPr>
        <p:txBody>
          <a:bodyPr wrap="square" rtlCol="0">
            <a:spAutoFit/>
          </a:bodyPr>
          <a:lstStyle/>
          <a:p>
            <a:r>
              <a:rPr lang="fr-FR" dirty="0"/>
              <a:t>Junction 2 </a:t>
            </a:r>
            <a:r>
              <a:rPr lang="fr-FR" dirty="0" err="1"/>
              <a:t>prediction</a:t>
            </a:r>
            <a:r>
              <a:rPr lang="fr-FR" dirty="0"/>
              <a:t> vs </a:t>
            </a:r>
            <a:r>
              <a:rPr lang="fr-FR" dirty="0" err="1"/>
              <a:t>true</a:t>
            </a:r>
            <a:r>
              <a:rPr lang="fr-FR" dirty="0"/>
              <a:t> values</a:t>
            </a:r>
          </a:p>
          <a:p>
            <a:endParaRPr lang="fr-FR" dirty="0"/>
          </a:p>
        </p:txBody>
      </p:sp>
      <p:sp>
        <p:nvSpPr>
          <p:cNvPr id="10" name="ZoneTexte 9">
            <a:extLst>
              <a:ext uri="{FF2B5EF4-FFF2-40B4-BE49-F238E27FC236}">
                <a16:creationId xmlns:a16="http://schemas.microsoft.com/office/drawing/2014/main" id="{0EDE6498-ADB7-43C2-999D-B185E05639C5}"/>
              </a:ext>
            </a:extLst>
          </p:cNvPr>
          <p:cNvSpPr txBox="1"/>
          <p:nvPr/>
        </p:nvSpPr>
        <p:spPr>
          <a:xfrm>
            <a:off x="7938655" y="8816860"/>
            <a:ext cx="3962400" cy="646331"/>
          </a:xfrm>
          <a:prstGeom prst="rect">
            <a:avLst/>
          </a:prstGeom>
          <a:noFill/>
        </p:spPr>
        <p:txBody>
          <a:bodyPr wrap="square" rtlCol="0">
            <a:spAutoFit/>
          </a:bodyPr>
          <a:lstStyle/>
          <a:p>
            <a:r>
              <a:rPr lang="fr-FR" dirty="0"/>
              <a:t>Junction 4 </a:t>
            </a:r>
            <a:r>
              <a:rPr lang="fr-FR" dirty="0" err="1"/>
              <a:t>prediction</a:t>
            </a:r>
            <a:r>
              <a:rPr lang="fr-FR" dirty="0"/>
              <a:t> vs </a:t>
            </a:r>
            <a:r>
              <a:rPr lang="fr-FR" dirty="0" err="1"/>
              <a:t>true</a:t>
            </a:r>
            <a:r>
              <a:rPr lang="fr-FR" dirty="0"/>
              <a:t> values</a:t>
            </a:r>
          </a:p>
          <a:p>
            <a:endParaRPr lang="fr-FR" dirty="0"/>
          </a:p>
        </p:txBody>
      </p:sp>
      <p:sp>
        <p:nvSpPr>
          <p:cNvPr id="11" name="ZoneTexte 10">
            <a:extLst>
              <a:ext uri="{FF2B5EF4-FFF2-40B4-BE49-F238E27FC236}">
                <a16:creationId xmlns:a16="http://schemas.microsoft.com/office/drawing/2014/main" id="{2DC2AF72-DEFD-4984-B815-AF18AD85A33E}"/>
              </a:ext>
            </a:extLst>
          </p:cNvPr>
          <p:cNvSpPr txBox="1"/>
          <p:nvPr/>
        </p:nvSpPr>
        <p:spPr>
          <a:xfrm>
            <a:off x="1483410" y="8882602"/>
            <a:ext cx="4572000" cy="646331"/>
          </a:xfrm>
          <a:prstGeom prst="rect">
            <a:avLst/>
          </a:prstGeom>
          <a:noFill/>
        </p:spPr>
        <p:txBody>
          <a:bodyPr wrap="square" rtlCol="0">
            <a:spAutoFit/>
          </a:bodyPr>
          <a:lstStyle/>
          <a:p>
            <a:r>
              <a:rPr lang="fr-FR" dirty="0"/>
              <a:t>Junction 3 </a:t>
            </a:r>
            <a:r>
              <a:rPr lang="fr-FR" dirty="0" err="1"/>
              <a:t>prediction</a:t>
            </a:r>
            <a:r>
              <a:rPr lang="fr-FR" dirty="0"/>
              <a:t> vs </a:t>
            </a:r>
            <a:r>
              <a:rPr lang="fr-FR" dirty="0" err="1"/>
              <a:t>true</a:t>
            </a:r>
            <a:r>
              <a:rPr lang="fr-FR" dirty="0"/>
              <a:t> values</a:t>
            </a:r>
          </a:p>
          <a:p>
            <a:endParaRPr lang="fr-FR" dirty="0"/>
          </a:p>
        </p:txBody>
      </p:sp>
      <p:sp>
        <p:nvSpPr>
          <p:cNvPr id="12" name="ZoneTexte 11">
            <a:extLst>
              <a:ext uri="{FF2B5EF4-FFF2-40B4-BE49-F238E27FC236}">
                <a16:creationId xmlns:a16="http://schemas.microsoft.com/office/drawing/2014/main" id="{CACF0F71-DD0E-46BD-97C0-C87AE2989BBE}"/>
              </a:ext>
            </a:extLst>
          </p:cNvPr>
          <p:cNvSpPr txBox="1"/>
          <p:nvPr/>
        </p:nvSpPr>
        <p:spPr>
          <a:xfrm>
            <a:off x="14706600" y="5905500"/>
            <a:ext cx="4273434" cy="369332"/>
          </a:xfrm>
          <a:prstGeom prst="rect">
            <a:avLst/>
          </a:prstGeom>
          <a:noFill/>
        </p:spPr>
        <p:txBody>
          <a:bodyPr wrap="square" rtlCol="0">
            <a:spAutoFit/>
          </a:bodyPr>
          <a:lstStyle/>
          <a:p>
            <a:r>
              <a:rPr lang="fr-FR" dirty="0"/>
              <a:t>Root main square </a:t>
            </a:r>
            <a:r>
              <a:rPr lang="fr-FR" dirty="0" err="1"/>
              <a:t>error</a:t>
            </a:r>
            <a:endParaRPr lang="fr-FR" dirty="0"/>
          </a:p>
        </p:txBody>
      </p:sp>
      <p:sp>
        <p:nvSpPr>
          <p:cNvPr id="13" name="ZoneTexte 12">
            <a:extLst>
              <a:ext uri="{FF2B5EF4-FFF2-40B4-BE49-F238E27FC236}">
                <a16:creationId xmlns:a16="http://schemas.microsoft.com/office/drawing/2014/main" id="{B615DF5E-8C26-46EF-B835-8BB19EA89172}"/>
              </a:ext>
            </a:extLst>
          </p:cNvPr>
          <p:cNvSpPr txBox="1"/>
          <p:nvPr/>
        </p:nvSpPr>
        <p:spPr>
          <a:xfrm>
            <a:off x="8077200" y="9715500"/>
            <a:ext cx="609600" cy="369332"/>
          </a:xfrm>
          <a:prstGeom prst="rect">
            <a:avLst/>
          </a:prstGeom>
          <a:noFill/>
        </p:spPr>
        <p:txBody>
          <a:bodyPr wrap="square" rtlCol="0">
            <a:spAutoFit/>
          </a:bodyPr>
          <a:lstStyle/>
          <a:p>
            <a:pPr algn="ctr"/>
            <a:r>
              <a:rPr lang="fr-FR" dirty="0"/>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902965" y="0"/>
            <a:ext cx="11879371" cy="1028700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837" b="-7837"/>
              </a:stretch>
            </a:blipFill>
          </p:spPr>
        </p:sp>
      </p:grpSp>
      <p:grpSp>
        <p:nvGrpSpPr>
          <p:cNvPr id="4" name="Group 4"/>
          <p:cNvGrpSpPr/>
          <p:nvPr/>
        </p:nvGrpSpPr>
        <p:grpSpPr>
          <a:xfrm>
            <a:off x="9912490" y="8090781"/>
            <a:ext cx="4434864" cy="4392438"/>
            <a:chOff x="0" y="0"/>
            <a:chExt cx="5423989" cy="5372100"/>
          </a:xfrm>
        </p:grpSpPr>
        <p:sp>
          <p:nvSpPr>
            <p:cNvPr id="5" name="Freeform 5"/>
            <p:cNvSpPr/>
            <p:nvPr/>
          </p:nvSpPr>
          <p:spPr>
            <a:xfrm>
              <a:off x="0" y="0"/>
              <a:ext cx="5423989" cy="5372100"/>
            </a:xfrm>
            <a:custGeom>
              <a:avLst/>
              <a:gdLst/>
              <a:ahLst/>
              <a:cxnLst/>
              <a:rect l="l" t="t" r="r" b="b"/>
              <a:pathLst>
                <a:path w="5423989" h="5372100">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grpSp>
        <p:nvGrpSpPr>
          <p:cNvPr id="6" name="Group 6"/>
          <p:cNvGrpSpPr/>
          <p:nvPr/>
        </p:nvGrpSpPr>
        <p:grpSpPr>
          <a:xfrm rot="-10800000">
            <a:off x="-3602767" y="-3778684"/>
            <a:ext cx="13505732" cy="6226137"/>
            <a:chOff x="0" y="0"/>
            <a:chExt cx="11653156" cy="5372100"/>
          </a:xfrm>
        </p:grpSpPr>
        <p:sp>
          <p:nvSpPr>
            <p:cNvPr id="7" name="Freeform 7"/>
            <p:cNvSpPr/>
            <p:nvPr/>
          </p:nvSpPr>
          <p:spPr>
            <a:xfrm>
              <a:off x="0" y="0"/>
              <a:ext cx="11653155" cy="5372100"/>
            </a:xfrm>
            <a:custGeom>
              <a:avLst/>
              <a:gdLst/>
              <a:ahLst/>
              <a:cxnLst/>
              <a:rect l="l" t="t" r="r" b="b"/>
              <a:pathLst>
                <a:path w="11653155" h="5372100">
                  <a:moveTo>
                    <a:pt x="10102486" y="0"/>
                  </a:moveTo>
                  <a:lnTo>
                    <a:pt x="1550670" y="0"/>
                  </a:lnTo>
                  <a:lnTo>
                    <a:pt x="0" y="2686050"/>
                  </a:lnTo>
                  <a:lnTo>
                    <a:pt x="1550670" y="5372100"/>
                  </a:lnTo>
                  <a:lnTo>
                    <a:pt x="10102486" y="5372100"/>
                  </a:lnTo>
                  <a:lnTo>
                    <a:pt x="11653155" y="2686050"/>
                  </a:lnTo>
                  <a:lnTo>
                    <a:pt x="10102486" y="0"/>
                  </a:lnTo>
                  <a:close/>
                </a:path>
              </a:pathLst>
            </a:custGeom>
            <a:solidFill>
              <a:srgbClr val="FFFFFF"/>
            </a:solidFill>
          </p:spPr>
        </p:sp>
      </p:grpSp>
      <p:sp>
        <p:nvSpPr>
          <p:cNvPr id="8" name="TextBox 8"/>
          <p:cNvSpPr txBox="1"/>
          <p:nvPr/>
        </p:nvSpPr>
        <p:spPr>
          <a:xfrm>
            <a:off x="2312362" y="1032664"/>
            <a:ext cx="4056048" cy="480710"/>
          </a:xfrm>
          <a:prstGeom prst="rect">
            <a:avLst/>
          </a:prstGeom>
        </p:spPr>
        <p:txBody>
          <a:bodyPr lIns="0" tIns="0" rIns="0" bIns="0" rtlCol="0" anchor="t">
            <a:spAutoFit/>
          </a:bodyPr>
          <a:lstStyle/>
          <a:p>
            <a:pPr>
              <a:lnSpc>
                <a:spcPts val="3954"/>
              </a:lnSpc>
              <a:spcBef>
                <a:spcPct val="0"/>
              </a:spcBef>
            </a:pPr>
            <a:endParaRPr/>
          </a:p>
        </p:txBody>
      </p:sp>
      <p:grpSp>
        <p:nvGrpSpPr>
          <p:cNvPr id="9" name="Group 9"/>
          <p:cNvGrpSpPr/>
          <p:nvPr/>
        </p:nvGrpSpPr>
        <p:grpSpPr>
          <a:xfrm>
            <a:off x="210697" y="1089814"/>
            <a:ext cx="7800632" cy="2184061"/>
            <a:chOff x="0" y="0"/>
            <a:chExt cx="10400843" cy="2912081"/>
          </a:xfrm>
        </p:grpSpPr>
        <p:sp>
          <p:nvSpPr>
            <p:cNvPr id="10" name="TextBox 10"/>
            <p:cNvSpPr txBox="1"/>
            <p:nvPr/>
          </p:nvSpPr>
          <p:spPr>
            <a:xfrm>
              <a:off x="0" y="90170"/>
              <a:ext cx="10400843" cy="1531197"/>
            </a:xfrm>
            <a:prstGeom prst="rect">
              <a:avLst/>
            </a:prstGeom>
          </p:spPr>
          <p:txBody>
            <a:bodyPr lIns="0" tIns="0" rIns="0" bIns="0" rtlCol="0" anchor="t">
              <a:spAutoFit/>
            </a:bodyPr>
            <a:lstStyle/>
            <a:p>
              <a:pPr marL="0" lvl="0" indent="0">
                <a:lnSpc>
                  <a:spcPts val="8717"/>
                </a:lnSpc>
                <a:spcBef>
                  <a:spcPct val="0"/>
                </a:spcBef>
              </a:pPr>
              <a:r>
                <a:rPr lang="en-US" sz="7925" dirty="0">
                  <a:solidFill>
                    <a:srgbClr val="1836B2"/>
                  </a:solidFill>
                  <a:latin typeface="Fira Sans Medium Bold"/>
                </a:rPr>
                <a:t>4-Results</a:t>
              </a:r>
            </a:p>
          </p:txBody>
        </p:sp>
        <p:sp>
          <p:nvSpPr>
            <p:cNvPr id="11" name="TextBox 11"/>
            <p:cNvSpPr txBox="1"/>
            <p:nvPr/>
          </p:nvSpPr>
          <p:spPr>
            <a:xfrm>
              <a:off x="0" y="2264382"/>
              <a:ext cx="10400843" cy="647699"/>
            </a:xfrm>
            <a:prstGeom prst="rect">
              <a:avLst/>
            </a:prstGeom>
          </p:spPr>
          <p:txBody>
            <a:bodyPr lIns="0" tIns="0" rIns="0" bIns="0" rtlCol="0" anchor="t">
              <a:spAutoFit/>
            </a:bodyPr>
            <a:lstStyle/>
            <a:p>
              <a:pPr marL="0" lvl="0" indent="0">
                <a:lnSpc>
                  <a:spcPts val="3900"/>
                </a:lnSpc>
                <a:spcBef>
                  <a:spcPct val="0"/>
                </a:spcBef>
              </a:pPr>
              <a:endParaRPr/>
            </a:p>
          </p:txBody>
        </p:sp>
      </p:grpSp>
      <p:sp>
        <p:nvSpPr>
          <p:cNvPr id="12" name="TextBox 12"/>
          <p:cNvSpPr txBox="1"/>
          <p:nvPr/>
        </p:nvSpPr>
        <p:spPr>
          <a:xfrm>
            <a:off x="210697" y="2682517"/>
            <a:ext cx="8226048" cy="5478295"/>
          </a:xfrm>
          <a:prstGeom prst="rect">
            <a:avLst/>
          </a:prstGeom>
        </p:spPr>
        <p:txBody>
          <a:bodyPr lIns="0" tIns="0" rIns="0" bIns="0" rtlCol="0" anchor="t">
            <a:spAutoFit/>
          </a:bodyPr>
          <a:lstStyle/>
          <a:p>
            <a:pPr>
              <a:lnSpc>
                <a:spcPts val="4306"/>
              </a:lnSpc>
            </a:pPr>
            <a:r>
              <a:rPr lang="en-US" sz="3076" dirty="0">
                <a:solidFill>
                  <a:srgbClr val="EFEAF4"/>
                </a:solidFill>
                <a:latin typeface="Open Sans"/>
              </a:rPr>
              <a:t>The Number of vehicles in Junction one is rising more rapidly compaired to junction two and three. The sparsity of data in junction four bars us from making any conclusion on the same.</a:t>
            </a:r>
          </a:p>
          <a:p>
            <a:pPr>
              <a:lnSpc>
                <a:spcPts val="4306"/>
              </a:lnSpc>
            </a:pPr>
            <a:r>
              <a:rPr lang="en-US" sz="3076" dirty="0">
                <a:solidFill>
                  <a:srgbClr val="EFEAF4"/>
                </a:solidFill>
                <a:latin typeface="Open Sans"/>
              </a:rPr>
              <a:t>The Junction one's traffic has a stronger weekly seasonality as well as hourly seasonality. Where as other junctions are significantly linear.</a:t>
            </a:r>
          </a:p>
          <a:p>
            <a:pPr>
              <a:lnSpc>
                <a:spcPts val="4306"/>
              </a:lnSpc>
            </a:pPr>
            <a:endParaRPr lang="en-US" sz="3076" dirty="0">
              <a:solidFill>
                <a:srgbClr val="EFEAF4"/>
              </a:solidFill>
              <a:latin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E5AA64F-580B-4A09-BED0-67E8AE7E88B1}"/>
              </a:ext>
            </a:extLst>
          </p:cNvPr>
          <p:cNvSpPr txBox="1"/>
          <p:nvPr/>
        </p:nvSpPr>
        <p:spPr>
          <a:xfrm>
            <a:off x="-841829" y="5014289"/>
            <a:ext cx="9982200" cy="1107996"/>
          </a:xfrm>
          <a:prstGeom prst="rect">
            <a:avLst/>
          </a:prstGeom>
          <a:noFill/>
        </p:spPr>
        <p:txBody>
          <a:bodyPr wrap="square" rtlCol="0">
            <a:spAutoFit/>
          </a:bodyPr>
          <a:lstStyle/>
          <a:p>
            <a:pPr algn="ctr"/>
            <a:r>
              <a:rPr lang="fr-FR" sz="6600" dirty="0">
                <a:solidFill>
                  <a:schemeClr val="tx2"/>
                </a:solidFill>
              </a:rPr>
              <a:t>CONCLUSION</a:t>
            </a:r>
            <a:r>
              <a:rPr lang="fr-FR" sz="6600" dirty="0"/>
              <a:t> </a:t>
            </a:r>
            <a:r>
              <a:rPr lang="fr-FR" dirty="0"/>
              <a:t>:</a:t>
            </a:r>
          </a:p>
        </p:txBody>
      </p:sp>
      <p:pic>
        <p:nvPicPr>
          <p:cNvPr id="3" name="Image 2">
            <a:extLst>
              <a:ext uri="{FF2B5EF4-FFF2-40B4-BE49-F238E27FC236}">
                <a16:creationId xmlns:a16="http://schemas.microsoft.com/office/drawing/2014/main" id="{297E2349-E221-4315-AA6A-B795A544CB49}"/>
              </a:ext>
            </a:extLst>
          </p:cNvPr>
          <p:cNvPicPr>
            <a:picLocks noChangeAspect="1"/>
          </p:cNvPicPr>
          <p:nvPr/>
        </p:nvPicPr>
        <p:blipFill>
          <a:blip r:embed="rId2"/>
          <a:stretch>
            <a:fillRect/>
          </a:stretch>
        </p:blipFill>
        <p:spPr>
          <a:xfrm>
            <a:off x="7696200" y="0"/>
            <a:ext cx="15949281" cy="10591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5251113"/>
            <a:ext cx="16230600" cy="0"/>
          </a:xfrm>
          <a:prstGeom prst="line">
            <a:avLst/>
          </a:prstGeom>
          <a:ln w="47625" cap="rnd">
            <a:solidFill>
              <a:srgbClr val="86C7ED"/>
            </a:solidFill>
            <a:prstDash val="sysDot"/>
            <a:headEnd type="none" w="sm" len="sm"/>
            <a:tailEnd type="none" w="sm" len="sm"/>
          </a:ln>
        </p:spPr>
      </p:sp>
      <p:sp>
        <p:nvSpPr>
          <p:cNvPr id="3" name="TextBox 3"/>
          <p:cNvSpPr txBox="1"/>
          <p:nvPr/>
        </p:nvSpPr>
        <p:spPr>
          <a:xfrm>
            <a:off x="1013865" y="2018236"/>
            <a:ext cx="9086762" cy="1023620"/>
          </a:xfrm>
          <a:prstGeom prst="rect">
            <a:avLst/>
          </a:prstGeom>
        </p:spPr>
        <p:txBody>
          <a:bodyPr lIns="0" tIns="0" rIns="0" bIns="0" rtlCol="0" anchor="t">
            <a:spAutoFit/>
          </a:bodyPr>
          <a:lstStyle/>
          <a:p>
            <a:pPr marL="0" lvl="0" indent="0" algn="l">
              <a:lnSpc>
                <a:spcPts val="7810"/>
              </a:lnSpc>
              <a:spcBef>
                <a:spcPct val="0"/>
              </a:spcBef>
            </a:pPr>
            <a:r>
              <a:rPr lang="en-US" sz="7100">
                <a:solidFill>
                  <a:srgbClr val="1836B2"/>
                </a:solidFill>
                <a:latin typeface="Fira Sans Medium"/>
              </a:rPr>
              <a:t>Plan</a:t>
            </a:r>
          </a:p>
        </p:txBody>
      </p:sp>
      <p:grpSp>
        <p:nvGrpSpPr>
          <p:cNvPr id="4" name="Group 4"/>
          <p:cNvGrpSpPr/>
          <p:nvPr/>
        </p:nvGrpSpPr>
        <p:grpSpPr>
          <a:xfrm>
            <a:off x="1028700" y="6158466"/>
            <a:ext cx="3228015" cy="2404619"/>
            <a:chOff x="0" y="0"/>
            <a:chExt cx="4304019" cy="3206159"/>
          </a:xfrm>
        </p:grpSpPr>
        <p:sp>
          <p:nvSpPr>
            <p:cNvPr id="5" name="TextBox 5"/>
            <p:cNvSpPr txBox="1"/>
            <p:nvPr/>
          </p:nvSpPr>
          <p:spPr>
            <a:xfrm>
              <a:off x="0" y="1237897"/>
              <a:ext cx="4304019" cy="1765300"/>
            </a:xfrm>
            <a:prstGeom prst="rect">
              <a:avLst/>
            </a:prstGeom>
          </p:spPr>
          <p:txBody>
            <a:bodyPr lIns="0" tIns="0" rIns="0" bIns="0" rtlCol="0" anchor="t">
              <a:spAutoFit/>
            </a:bodyPr>
            <a:lstStyle/>
            <a:p>
              <a:pPr>
                <a:lnSpc>
                  <a:spcPts val="2100"/>
                </a:lnSpc>
              </a:pPr>
              <a:r>
                <a:rPr lang="en-US" sz="1500" spc="7">
                  <a:solidFill>
                    <a:srgbClr val="000000"/>
                  </a:solidFill>
                  <a:latin typeface="Fira Sans Light"/>
                </a:rPr>
                <a:t>--What is a smart transportation system</a:t>
              </a:r>
            </a:p>
            <a:p>
              <a:pPr>
                <a:lnSpc>
                  <a:spcPts val="2100"/>
                </a:lnSpc>
              </a:pPr>
              <a:r>
                <a:rPr lang="en-US" sz="1500" spc="7">
                  <a:solidFill>
                    <a:srgbClr val="000000"/>
                  </a:solidFill>
                  <a:latin typeface="Fira Sans Light"/>
                </a:rPr>
                <a:t>-Main benefits of STS</a:t>
              </a:r>
            </a:p>
            <a:p>
              <a:pPr marL="0" lvl="0" indent="0">
                <a:lnSpc>
                  <a:spcPts val="2100"/>
                </a:lnSpc>
                <a:spcBef>
                  <a:spcPct val="0"/>
                </a:spcBef>
              </a:pPr>
              <a:r>
                <a:rPr lang="en-US" sz="1500" spc="7">
                  <a:solidFill>
                    <a:srgbClr val="000000"/>
                  </a:solidFill>
                  <a:latin typeface="Fira Sans Light"/>
                </a:rPr>
                <a:t>-Examples of urban Transportation technology</a:t>
              </a:r>
            </a:p>
          </p:txBody>
        </p:sp>
        <p:sp>
          <p:nvSpPr>
            <p:cNvPr id="6" name="TextBox 6"/>
            <p:cNvSpPr txBox="1"/>
            <p:nvPr/>
          </p:nvSpPr>
          <p:spPr>
            <a:xfrm>
              <a:off x="0" y="-28575"/>
              <a:ext cx="4304019" cy="508634"/>
            </a:xfrm>
            <a:prstGeom prst="rect">
              <a:avLst/>
            </a:prstGeom>
          </p:spPr>
          <p:txBody>
            <a:bodyPr lIns="0" tIns="0" rIns="0" bIns="0" rtlCol="0" anchor="t">
              <a:spAutoFit/>
            </a:bodyPr>
            <a:lstStyle/>
            <a:p>
              <a:pPr marL="0" lvl="0" indent="0">
                <a:lnSpc>
                  <a:spcPts val="3120"/>
                </a:lnSpc>
                <a:spcBef>
                  <a:spcPct val="0"/>
                </a:spcBef>
              </a:pPr>
              <a:r>
                <a:rPr lang="en-US" sz="2400" spc="-48">
                  <a:solidFill>
                    <a:srgbClr val="000000"/>
                  </a:solidFill>
                  <a:latin typeface="Fira Sans Medium"/>
                </a:rPr>
                <a:t>1-Introduction</a:t>
              </a:r>
            </a:p>
          </p:txBody>
        </p:sp>
      </p:grpSp>
      <p:grpSp>
        <p:nvGrpSpPr>
          <p:cNvPr id="7" name="Group 7"/>
          <p:cNvGrpSpPr/>
          <p:nvPr/>
        </p:nvGrpSpPr>
        <p:grpSpPr>
          <a:xfrm>
            <a:off x="5317258" y="6036925"/>
            <a:ext cx="3364925" cy="1463550"/>
            <a:chOff x="0" y="0"/>
            <a:chExt cx="4486566" cy="1951400"/>
          </a:xfrm>
        </p:grpSpPr>
        <p:sp>
          <p:nvSpPr>
            <p:cNvPr id="8" name="TextBox 8"/>
            <p:cNvSpPr txBox="1"/>
            <p:nvPr/>
          </p:nvSpPr>
          <p:spPr>
            <a:xfrm>
              <a:off x="0" y="1405538"/>
              <a:ext cx="4486566" cy="342900"/>
            </a:xfrm>
            <a:prstGeom prst="rect">
              <a:avLst/>
            </a:prstGeom>
          </p:spPr>
          <p:txBody>
            <a:bodyPr lIns="0" tIns="0" rIns="0" bIns="0" rtlCol="0" anchor="t">
              <a:spAutoFit/>
            </a:bodyPr>
            <a:lstStyle/>
            <a:p>
              <a:pPr marL="0" lvl="0" indent="0">
                <a:lnSpc>
                  <a:spcPts val="2100"/>
                </a:lnSpc>
                <a:spcBef>
                  <a:spcPct val="0"/>
                </a:spcBef>
              </a:pPr>
              <a:endParaRPr/>
            </a:p>
          </p:txBody>
        </p:sp>
        <p:sp>
          <p:nvSpPr>
            <p:cNvPr id="9" name="TextBox 9"/>
            <p:cNvSpPr txBox="1"/>
            <p:nvPr/>
          </p:nvSpPr>
          <p:spPr>
            <a:xfrm>
              <a:off x="0" y="-28575"/>
              <a:ext cx="4486566" cy="1029335"/>
            </a:xfrm>
            <a:prstGeom prst="rect">
              <a:avLst/>
            </a:prstGeom>
          </p:spPr>
          <p:txBody>
            <a:bodyPr lIns="0" tIns="0" rIns="0" bIns="0" rtlCol="0" anchor="t">
              <a:spAutoFit/>
            </a:bodyPr>
            <a:lstStyle/>
            <a:p>
              <a:pPr marL="0" lvl="0" indent="0" algn="ctr">
                <a:lnSpc>
                  <a:spcPts val="3120"/>
                </a:lnSpc>
                <a:spcBef>
                  <a:spcPct val="0"/>
                </a:spcBef>
              </a:pPr>
              <a:r>
                <a:rPr lang="en-US" sz="2400" spc="-48">
                  <a:solidFill>
                    <a:srgbClr val="000000"/>
                  </a:solidFill>
                  <a:latin typeface="Fira Sans Medium"/>
                </a:rPr>
                <a:t>2-General steps of developing STS</a:t>
              </a:r>
            </a:p>
          </p:txBody>
        </p:sp>
      </p:grpSp>
      <p:grpSp>
        <p:nvGrpSpPr>
          <p:cNvPr id="10" name="Group 10"/>
          <p:cNvGrpSpPr/>
          <p:nvPr/>
        </p:nvGrpSpPr>
        <p:grpSpPr>
          <a:xfrm>
            <a:off x="13894375" y="6036925"/>
            <a:ext cx="3364925" cy="1031115"/>
            <a:chOff x="0" y="0"/>
            <a:chExt cx="4486566" cy="1374820"/>
          </a:xfrm>
        </p:grpSpPr>
        <p:sp>
          <p:nvSpPr>
            <p:cNvPr id="11" name="TextBox 11"/>
            <p:cNvSpPr txBox="1"/>
            <p:nvPr/>
          </p:nvSpPr>
          <p:spPr>
            <a:xfrm>
              <a:off x="0" y="828958"/>
              <a:ext cx="4486566" cy="342900"/>
            </a:xfrm>
            <a:prstGeom prst="rect">
              <a:avLst/>
            </a:prstGeom>
          </p:spPr>
          <p:txBody>
            <a:bodyPr lIns="0" tIns="0" rIns="0" bIns="0" rtlCol="0" anchor="t">
              <a:spAutoFit/>
            </a:bodyPr>
            <a:lstStyle/>
            <a:p>
              <a:pPr marL="0" lvl="0" indent="0">
                <a:lnSpc>
                  <a:spcPts val="2100"/>
                </a:lnSpc>
                <a:spcBef>
                  <a:spcPct val="0"/>
                </a:spcBef>
              </a:pPr>
              <a:endParaRPr/>
            </a:p>
          </p:txBody>
        </p:sp>
        <p:sp>
          <p:nvSpPr>
            <p:cNvPr id="12" name="TextBox 12"/>
            <p:cNvSpPr txBox="1"/>
            <p:nvPr/>
          </p:nvSpPr>
          <p:spPr>
            <a:xfrm>
              <a:off x="0" y="-28575"/>
              <a:ext cx="4486566" cy="508635"/>
            </a:xfrm>
            <a:prstGeom prst="rect">
              <a:avLst/>
            </a:prstGeom>
          </p:spPr>
          <p:txBody>
            <a:bodyPr lIns="0" tIns="0" rIns="0" bIns="0" rtlCol="0" anchor="t">
              <a:spAutoFit/>
            </a:bodyPr>
            <a:lstStyle/>
            <a:p>
              <a:pPr marL="0" lvl="0" indent="0">
                <a:lnSpc>
                  <a:spcPts val="3120"/>
                </a:lnSpc>
                <a:spcBef>
                  <a:spcPct val="0"/>
                </a:spcBef>
              </a:pPr>
              <a:r>
                <a:rPr lang="en-US" sz="2400" spc="-48" dirty="0">
                  <a:solidFill>
                    <a:srgbClr val="000000"/>
                  </a:solidFill>
                  <a:latin typeface="Fira Sans Medium"/>
                </a:rPr>
                <a:t>4-Results</a:t>
              </a:r>
            </a:p>
          </p:txBody>
        </p:sp>
      </p:grpSp>
      <p:grpSp>
        <p:nvGrpSpPr>
          <p:cNvPr id="13" name="Group 13"/>
          <p:cNvGrpSpPr/>
          <p:nvPr/>
        </p:nvGrpSpPr>
        <p:grpSpPr>
          <a:xfrm>
            <a:off x="9605817" y="6036925"/>
            <a:ext cx="3364925" cy="2021524"/>
            <a:chOff x="0" y="0"/>
            <a:chExt cx="4486566" cy="2695366"/>
          </a:xfrm>
        </p:grpSpPr>
        <p:sp>
          <p:nvSpPr>
            <p:cNvPr id="14" name="TextBox 14"/>
            <p:cNvSpPr txBox="1"/>
            <p:nvPr/>
          </p:nvSpPr>
          <p:spPr>
            <a:xfrm>
              <a:off x="0" y="-28575"/>
              <a:ext cx="4486566" cy="1029335"/>
            </a:xfrm>
            <a:prstGeom prst="rect">
              <a:avLst/>
            </a:prstGeom>
          </p:spPr>
          <p:txBody>
            <a:bodyPr lIns="0" tIns="0" rIns="0" bIns="0" rtlCol="0" anchor="t">
              <a:spAutoFit/>
            </a:bodyPr>
            <a:lstStyle/>
            <a:p>
              <a:pPr marL="0" lvl="0" indent="0" algn="ctr">
                <a:lnSpc>
                  <a:spcPts val="3120"/>
                </a:lnSpc>
                <a:spcBef>
                  <a:spcPct val="0"/>
                </a:spcBef>
              </a:pPr>
              <a:r>
                <a:rPr lang="en-US" sz="2400" spc="-48">
                  <a:solidFill>
                    <a:srgbClr val="000000"/>
                  </a:solidFill>
                  <a:latin typeface="Fira Sans Medium"/>
                </a:rPr>
                <a:t>3-Case study : Traffic prediction Gru</a:t>
              </a:r>
            </a:p>
          </p:txBody>
        </p:sp>
        <p:sp>
          <p:nvSpPr>
            <p:cNvPr id="15" name="TextBox 15"/>
            <p:cNvSpPr txBox="1"/>
            <p:nvPr/>
          </p:nvSpPr>
          <p:spPr>
            <a:xfrm>
              <a:off x="0" y="1793904"/>
              <a:ext cx="4486566" cy="698500"/>
            </a:xfrm>
            <a:prstGeom prst="rect">
              <a:avLst/>
            </a:prstGeom>
          </p:spPr>
          <p:txBody>
            <a:bodyPr lIns="0" tIns="0" rIns="0" bIns="0" rtlCol="0" anchor="t">
              <a:spAutoFit/>
            </a:bodyPr>
            <a:lstStyle/>
            <a:p>
              <a:pPr>
                <a:lnSpc>
                  <a:spcPts val="2100"/>
                </a:lnSpc>
              </a:pPr>
              <a:r>
                <a:rPr lang="en-US" sz="1500" spc="7">
                  <a:solidFill>
                    <a:srgbClr val="000000"/>
                  </a:solidFill>
                  <a:latin typeface="Fira Sans Light"/>
                </a:rPr>
                <a:t>-What is GRU</a:t>
              </a:r>
            </a:p>
            <a:p>
              <a:pPr marL="0" lvl="0" indent="0">
                <a:lnSpc>
                  <a:spcPts val="2100"/>
                </a:lnSpc>
                <a:spcBef>
                  <a:spcPct val="0"/>
                </a:spcBef>
              </a:pPr>
              <a:r>
                <a:rPr lang="en-US" sz="1500" spc="7">
                  <a:solidFill>
                    <a:srgbClr val="000000"/>
                  </a:solidFill>
                  <a:latin typeface="Fira Sans Light"/>
                </a:rPr>
                <a:t>-Used technologies </a:t>
              </a:r>
            </a:p>
          </p:txBody>
        </p:sp>
      </p:grpSp>
      <p:sp>
        <p:nvSpPr>
          <p:cNvPr id="16" name="AutoShape 16"/>
          <p:cNvSpPr/>
          <p:nvPr/>
        </p:nvSpPr>
        <p:spPr>
          <a:xfrm>
            <a:off x="1028700" y="5143500"/>
            <a:ext cx="239988" cy="262851"/>
          </a:xfrm>
          <a:prstGeom prst="rect">
            <a:avLst/>
          </a:prstGeom>
          <a:solidFill>
            <a:srgbClr val="A066CB"/>
          </a:solidFill>
        </p:spPr>
      </p:sp>
      <p:sp>
        <p:nvSpPr>
          <p:cNvPr id="17" name="AutoShape 17"/>
          <p:cNvSpPr/>
          <p:nvPr/>
        </p:nvSpPr>
        <p:spPr>
          <a:xfrm>
            <a:off x="5317258" y="5143500"/>
            <a:ext cx="239988" cy="262851"/>
          </a:xfrm>
          <a:prstGeom prst="rect">
            <a:avLst/>
          </a:prstGeom>
          <a:solidFill>
            <a:srgbClr val="A066CB"/>
          </a:solidFill>
        </p:spPr>
      </p:sp>
      <p:sp>
        <p:nvSpPr>
          <p:cNvPr id="18" name="AutoShape 18"/>
          <p:cNvSpPr/>
          <p:nvPr/>
        </p:nvSpPr>
        <p:spPr>
          <a:xfrm>
            <a:off x="9605817" y="5143500"/>
            <a:ext cx="239988" cy="262851"/>
          </a:xfrm>
          <a:prstGeom prst="rect">
            <a:avLst/>
          </a:prstGeom>
          <a:solidFill>
            <a:srgbClr val="A066CB"/>
          </a:solidFill>
        </p:spPr>
      </p:sp>
      <p:sp>
        <p:nvSpPr>
          <p:cNvPr id="19" name="AutoShape 19"/>
          <p:cNvSpPr/>
          <p:nvPr/>
        </p:nvSpPr>
        <p:spPr>
          <a:xfrm>
            <a:off x="13894375" y="5143500"/>
            <a:ext cx="239988" cy="262851"/>
          </a:xfrm>
          <a:prstGeom prst="rect">
            <a:avLst/>
          </a:prstGeom>
          <a:solidFill>
            <a:srgbClr val="A066CB"/>
          </a:solidFill>
        </p:spPr>
      </p:sp>
      <p:sp>
        <p:nvSpPr>
          <p:cNvPr id="20" name="AutoShape 20"/>
          <p:cNvSpPr/>
          <p:nvPr/>
        </p:nvSpPr>
        <p:spPr>
          <a:xfrm>
            <a:off x="0" y="-446411"/>
            <a:ext cx="13497585" cy="791631"/>
          </a:xfrm>
          <a:prstGeom prst="rect">
            <a:avLst/>
          </a:prstGeom>
          <a:solidFill>
            <a:srgbClr val="1836B2"/>
          </a:solidFill>
        </p:spPr>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V="1">
            <a:off x="11599196" y="-1270647"/>
            <a:ext cx="5660104" cy="32317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49311" y="1028700"/>
            <a:ext cx="717948" cy="717948"/>
          </a:xfrm>
          <a:prstGeom prst="rect">
            <a:avLst/>
          </a:prstGeom>
        </p:spPr>
      </p:pic>
      <p:pic>
        <p:nvPicPr>
          <p:cNvPr id="13" name="Picture 13"/>
          <p:cNvPicPr>
            <a:picLocks noChangeAspect="1"/>
          </p:cNvPicPr>
          <p:nvPr/>
        </p:nvPicPr>
        <p:blipFill>
          <a:blip r:embed="rId4"/>
          <a:srcRect/>
          <a:stretch>
            <a:fillRect/>
          </a:stretch>
        </p:blipFill>
        <p:spPr>
          <a:xfrm>
            <a:off x="8753286" y="625774"/>
            <a:ext cx="9152498" cy="6101665"/>
          </a:xfrm>
          <a:prstGeom prst="rect">
            <a:avLst/>
          </a:prstGeom>
        </p:spPr>
      </p:pic>
      <p:sp>
        <p:nvSpPr>
          <p:cNvPr id="14" name="TextBox 14"/>
          <p:cNvSpPr txBox="1"/>
          <p:nvPr/>
        </p:nvSpPr>
        <p:spPr>
          <a:xfrm>
            <a:off x="417364" y="2279035"/>
            <a:ext cx="8337364" cy="4177665"/>
          </a:xfrm>
          <a:prstGeom prst="rect">
            <a:avLst/>
          </a:prstGeom>
        </p:spPr>
        <p:txBody>
          <a:bodyPr lIns="0" tIns="0" rIns="0" bIns="0" rtlCol="0" anchor="t">
            <a:spAutoFit/>
          </a:bodyPr>
          <a:lstStyle/>
          <a:p>
            <a:pPr>
              <a:lnSpc>
                <a:spcPts val="3360"/>
              </a:lnSpc>
            </a:pPr>
            <a:r>
              <a:rPr lang="en-US" sz="2400">
                <a:solidFill>
                  <a:srgbClr val="000000"/>
                </a:solidFill>
                <a:latin typeface="Fira Sans Light Bold"/>
              </a:rPr>
              <a:t>According to the US Department of Transportation, “Intelligent Transportation Systems (ITS) apply a variety of technologies to monitor, evaluate, and manage transportation systems to enhance efficiency and safety.”</a:t>
            </a:r>
          </a:p>
          <a:p>
            <a:pPr>
              <a:lnSpc>
                <a:spcPts val="3360"/>
              </a:lnSpc>
            </a:pPr>
            <a:r>
              <a:rPr lang="en-US" sz="2400">
                <a:solidFill>
                  <a:srgbClr val="000000"/>
                </a:solidFill>
                <a:latin typeface="Fira Sans Light Bold"/>
              </a:rPr>
              <a:t>smart transportation and smart city traffic management are revolutionizing how cities approach mobility and emergency response while reducing congestion on city streets. How? With sensors, advanced communication technologies, automation, and high-speed networks.</a:t>
            </a:r>
          </a:p>
          <a:p>
            <a:pPr marL="0" lvl="0" indent="0">
              <a:lnSpc>
                <a:spcPts val="3360"/>
              </a:lnSpc>
              <a:spcBef>
                <a:spcPct val="0"/>
              </a:spcBef>
            </a:pPr>
            <a:endParaRPr lang="en-US" sz="2400">
              <a:solidFill>
                <a:srgbClr val="000000"/>
              </a:solidFill>
              <a:latin typeface="Fira Sans Light Bold"/>
            </a:endParaRPr>
          </a:p>
        </p:txBody>
      </p:sp>
      <p:sp>
        <p:nvSpPr>
          <p:cNvPr id="15" name="TextBox 15"/>
          <p:cNvSpPr txBox="1"/>
          <p:nvPr/>
        </p:nvSpPr>
        <p:spPr>
          <a:xfrm>
            <a:off x="417364" y="893009"/>
            <a:ext cx="8115300" cy="1056005"/>
          </a:xfrm>
          <a:prstGeom prst="rect">
            <a:avLst/>
          </a:prstGeom>
        </p:spPr>
        <p:txBody>
          <a:bodyPr lIns="0" tIns="0" rIns="0" bIns="0" rtlCol="0" anchor="t">
            <a:spAutoFit/>
          </a:bodyPr>
          <a:lstStyle/>
          <a:p>
            <a:pPr marL="0" lvl="0" indent="0">
              <a:lnSpc>
                <a:spcPts val="8140"/>
              </a:lnSpc>
              <a:spcBef>
                <a:spcPct val="0"/>
              </a:spcBef>
            </a:pPr>
            <a:r>
              <a:rPr lang="en-US" sz="7400">
                <a:solidFill>
                  <a:srgbClr val="1836B2"/>
                </a:solidFill>
                <a:latin typeface="Fira Sans Medium"/>
              </a:rPr>
              <a:t>I-Introduction :</a:t>
            </a:r>
          </a:p>
        </p:txBody>
      </p:sp>
      <p:sp>
        <p:nvSpPr>
          <p:cNvPr id="2" name="ZoneTexte 1">
            <a:extLst>
              <a:ext uri="{FF2B5EF4-FFF2-40B4-BE49-F238E27FC236}">
                <a16:creationId xmlns:a16="http://schemas.microsoft.com/office/drawing/2014/main" id="{3C20673A-3AFE-4C0A-A19E-6272C7130F6E}"/>
              </a:ext>
            </a:extLst>
          </p:cNvPr>
          <p:cNvSpPr txBox="1"/>
          <p:nvPr/>
        </p:nvSpPr>
        <p:spPr>
          <a:xfrm>
            <a:off x="8778686" y="9476560"/>
            <a:ext cx="990600" cy="369332"/>
          </a:xfrm>
          <a:prstGeom prst="rect">
            <a:avLst/>
          </a:prstGeom>
          <a:noFill/>
        </p:spPr>
        <p:txBody>
          <a:bodyPr wrap="square" rtlCol="0">
            <a:spAutoFit/>
          </a:bodyPr>
          <a:lstStyle/>
          <a:p>
            <a:pPr algn="ctr"/>
            <a:r>
              <a:rPr lang="fr-FR" dirty="0"/>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29342" y="-259279"/>
            <a:ext cx="7945947" cy="3511798"/>
            <a:chOff x="0" y="0"/>
            <a:chExt cx="12155147" cy="5372100"/>
          </a:xfrm>
        </p:grpSpPr>
        <p:sp>
          <p:nvSpPr>
            <p:cNvPr id="3" name="Freeform 3"/>
            <p:cNvSpPr/>
            <p:nvPr/>
          </p:nvSpPr>
          <p:spPr>
            <a:xfrm>
              <a:off x="0" y="0"/>
              <a:ext cx="12155147" cy="5372100"/>
            </a:xfrm>
            <a:custGeom>
              <a:avLst/>
              <a:gdLst/>
              <a:ahLst/>
              <a:cxnLst/>
              <a:rect l="l" t="t" r="r" b="b"/>
              <a:pathLst>
                <a:path w="12155147" h="5372100">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grpSp>
        <p:nvGrpSpPr>
          <p:cNvPr id="4" name="Group 4"/>
          <p:cNvGrpSpPr/>
          <p:nvPr/>
        </p:nvGrpSpPr>
        <p:grpSpPr>
          <a:xfrm>
            <a:off x="4881031" y="2347812"/>
            <a:ext cx="4729148" cy="2578735"/>
            <a:chOff x="0" y="0"/>
            <a:chExt cx="6305530" cy="3438313"/>
          </a:xfrm>
        </p:grpSpPr>
        <p:sp>
          <p:nvSpPr>
            <p:cNvPr id="5" name="AutoShape 5"/>
            <p:cNvSpPr/>
            <p:nvPr/>
          </p:nvSpPr>
          <p:spPr>
            <a:xfrm>
              <a:off x="0" y="870588"/>
              <a:ext cx="6305530" cy="0"/>
            </a:xfrm>
            <a:prstGeom prst="line">
              <a:avLst/>
            </a:prstGeom>
            <a:ln w="50800" cap="rnd">
              <a:solidFill>
                <a:srgbClr val="86C7ED"/>
              </a:solidFill>
              <a:prstDash val="sysDot"/>
              <a:headEnd type="none" w="sm" len="sm"/>
              <a:tailEnd type="none" w="sm" len="sm"/>
            </a:ln>
          </p:spPr>
        </p:sp>
        <p:sp>
          <p:nvSpPr>
            <p:cNvPr id="6" name="TextBox 6"/>
            <p:cNvSpPr txBox="1"/>
            <p:nvPr/>
          </p:nvSpPr>
          <p:spPr>
            <a:xfrm>
              <a:off x="0" y="0"/>
              <a:ext cx="6305530" cy="457200"/>
            </a:xfrm>
            <a:prstGeom prst="rect">
              <a:avLst/>
            </a:prstGeom>
          </p:spPr>
          <p:txBody>
            <a:bodyPr lIns="0" tIns="0" rIns="0" bIns="0" rtlCol="0" anchor="t">
              <a:spAutoFit/>
            </a:bodyPr>
            <a:lstStyle/>
            <a:p>
              <a:pPr marL="0" lvl="0" indent="0" algn="ctr">
                <a:lnSpc>
                  <a:spcPts val="2760"/>
                </a:lnSpc>
                <a:spcBef>
                  <a:spcPct val="0"/>
                </a:spcBef>
              </a:pPr>
              <a:r>
                <a:rPr lang="en-US" sz="2300" spc="69">
                  <a:solidFill>
                    <a:srgbClr val="5271FF"/>
                  </a:solidFill>
                  <a:latin typeface="Fira Sans Medium Bold"/>
                </a:rPr>
                <a:t>Smart Transportation is safer: </a:t>
              </a:r>
            </a:p>
          </p:txBody>
        </p:sp>
        <p:sp>
          <p:nvSpPr>
            <p:cNvPr id="7" name="TextBox 7"/>
            <p:cNvSpPr txBox="1"/>
            <p:nvPr/>
          </p:nvSpPr>
          <p:spPr>
            <a:xfrm>
              <a:off x="0" y="1477222"/>
              <a:ext cx="6305530" cy="1859492"/>
            </a:xfrm>
            <a:prstGeom prst="rect">
              <a:avLst/>
            </a:prstGeom>
          </p:spPr>
          <p:txBody>
            <a:bodyPr lIns="0" tIns="0" rIns="0" bIns="0" rtlCol="0" anchor="t">
              <a:spAutoFit/>
            </a:bodyPr>
            <a:lstStyle/>
            <a:p>
              <a:pPr algn="ctr">
                <a:lnSpc>
                  <a:spcPts val="2800"/>
                </a:lnSpc>
                <a:spcBef>
                  <a:spcPct val="0"/>
                </a:spcBef>
              </a:pPr>
              <a:r>
                <a:rPr lang="en-US" sz="2000" spc="10">
                  <a:solidFill>
                    <a:srgbClr val="000000"/>
                  </a:solidFill>
                  <a:latin typeface="Arimo"/>
                </a:rPr>
                <a:t>autonomous transportation systems (both in vehicles and in stationary infrastructure such as intersections) have proven to reduce the “human factor” in accidents.</a:t>
              </a:r>
            </a:p>
          </p:txBody>
        </p:sp>
      </p:grpSp>
      <p:grpSp>
        <p:nvGrpSpPr>
          <p:cNvPr id="8" name="Group 8"/>
          <p:cNvGrpSpPr/>
          <p:nvPr/>
        </p:nvGrpSpPr>
        <p:grpSpPr>
          <a:xfrm>
            <a:off x="10056678" y="2225120"/>
            <a:ext cx="4729148" cy="4214813"/>
            <a:chOff x="0" y="0"/>
            <a:chExt cx="6305530" cy="5619750"/>
          </a:xfrm>
        </p:grpSpPr>
        <p:sp>
          <p:nvSpPr>
            <p:cNvPr id="9" name="AutoShape 9"/>
            <p:cNvSpPr/>
            <p:nvPr/>
          </p:nvSpPr>
          <p:spPr>
            <a:xfrm>
              <a:off x="0" y="1416688"/>
              <a:ext cx="6305530" cy="0"/>
            </a:xfrm>
            <a:prstGeom prst="line">
              <a:avLst/>
            </a:prstGeom>
            <a:ln w="50800" cap="rnd">
              <a:solidFill>
                <a:srgbClr val="86C7ED"/>
              </a:solidFill>
              <a:prstDash val="sysDot"/>
              <a:headEnd type="none" w="sm" len="sm"/>
              <a:tailEnd type="none" w="sm" len="sm"/>
            </a:ln>
          </p:spPr>
        </p:sp>
        <p:sp>
          <p:nvSpPr>
            <p:cNvPr id="10" name="TextBox 10"/>
            <p:cNvSpPr txBox="1"/>
            <p:nvPr/>
          </p:nvSpPr>
          <p:spPr>
            <a:xfrm>
              <a:off x="0" y="0"/>
              <a:ext cx="6286813" cy="914400"/>
            </a:xfrm>
            <a:prstGeom prst="rect">
              <a:avLst/>
            </a:prstGeom>
          </p:spPr>
          <p:txBody>
            <a:bodyPr lIns="0" tIns="0" rIns="0" bIns="0" rtlCol="0" anchor="t">
              <a:spAutoFit/>
            </a:bodyPr>
            <a:lstStyle/>
            <a:p>
              <a:pPr marL="0" lvl="0" indent="0" algn="ctr">
                <a:lnSpc>
                  <a:spcPts val="2760"/>
                </a:lnSpc>
                <a:spcBef>
                  <a:spcPct val="0"/>
                </a:spcBef>
              </a:pPr>
              <a:r>
                <a:rPr lang="en-US" sz="2300" spc="69">
                  <a:solidFill>
                    <a:srgbClr val="5271FF"/>
                  </a:solidFill>
                  <a:latin typeface="Fira Sans Medium Bold"/>
                </a:rPr>
                <a:t>Smart Transportation is better managed: </a:t>
              </a:r>
            </a:p>
          </p:txBody>
        </p:sp>
        <p:sp>
          <p:nvSpPr>
            <p:cNvPr id="11" name="TextBox 11"/>
            <p:cNvSpPr txBox="1"/>
            <p:nvPr/>
          </p:nvSpPr>
          <p:spPr>
            <a:xfrm>
              <a:off x="0" y="1997922"/>
              <a:ext cx="6286813" cy="3609128"/>
            </a:xfrm>
            <a:prstGeom prst="rect">
              <a:avLst/>
            </a:prstGeom>
          </p:spPr>
          <p:txBody>
            <a:bodyPr lIns="0" tIns="0" rIns="0" bIns="0" rtlCol="0" anchor="t">
              <a:spAutoFit/>
            </a:bodyPr>
            <a:lstStyle/>
            <a:p>
              <a:pPr algn="ctr">
                <a:lnSpc>
                  <a:spcPts val="2800"/>
                </a:lnSpc>
              </a:pPr>
              <a:r>
                <a:rPr lang="en-US" sz="2000" spc="10">
                  <a:solidFill>
                    <a:srgbClr val="000000"/>
                  </a:solidFill>
                  <a:latin typeface="Arimo"/>
                </a:rPr>
                <a:t>Smart transportation not only provides detailed data points for every aspect of the transportation system, but allows administrators to better monitor operations, track maintenance needs, and identify key sources of problems that need to be fixed.</a:t>
              </a:r>
            </a:p>
            <a:p>
              <a:pPr>
                <a:lnSpc>
                  <a:spcPts val="1995"/>
                </a:lnSpc>
                <a:spcBef>
                  <a:spcPct val="0"/>
                </a:spcBef>
              </a:pPr>
              <a:endParaRPr lang="en-US" sz="2000" spc="10">
                <a:solidFill>
                  <a:srgbClr val="000000"/>
                </a:solidFill>
                <a:latin typeface="Arimo"/>
              </a:endParaRPr>
            </a:p>
          </p:txBody>
        </p:sp>
      </p:grpSp>
      <p:pic>
        <p:nvPicPr>
          <p:cNvPr id="12" name="Picture 12"/>
          <p:cNvPicPr>
            <a:picLocks noChangeAspect="1"/>
          </p:cNvPicPr>
          <p:nvPr/>
        </p:nvPicPr>
        <p:blipFill>
          <a:blip r:embed="rId2"/>
          <a:srcRect r="29312"/>
          <a:stretch>
            <a:fillRect/>
          </a:stretch>
        </p:blipFill>
        <p:spPr>
          <a:xfrm>
            <a:off x="0" y="3252519"/>
            <a:ext cx="4202998" cy="5955893"/>
          </a:xfrm>
          <a:prstGeom prst="rect">
            <a:avLst/>
          </a:prstGeom>
        </p:spPr>
      </p:pic>
      <p:grpSp>
        <p:nvGrpSpPr>
          <p:cNvPr id="13" name="Group 13"/>
          <p:cNvGrpSpPr/>
          <p:nvPr/>
        </p:nvGrpSpPr>
        <p:grpSpPr>
          <a:xfrm>
            <a:off x="5976311" y="768120"/>
            <a:ext cx="11645508" cy="1457000"/>
            <a:chOff x="0" y="0"/>
            <a:chExt cx="15527344" cy="1942667"/>
          </a:xfrm>
        </p:grpSpPr>
        <p:sp>
          <p:nvSpPr>
            <p:cNvPr id="14" name="TextBox 14"/>
            <p:cNvSpPr txBox="1"/>
            <p:nvPr/>
          </p:nvSpPr>
          <p:spPr>
            <a:xfrm>
              <a:off x="0" y="57150"/>
              <a:ext cx="15527344" cy="1180601"/>
            </a:xfrm>
            <a:prstGeom prst="rect">
              <a:avLst/>
            </a:prstGeom>
          </p:spPr>
          <p:txBody>
            <a:bodyPr lIns="0" tIns="0" rIns="0" bIns="0" rtlCol="0" anchor="t">
              <a:spAutoFit/>
            </a:bodyPr>
            <a:lstStyle/>
            <a:p>
              <a:pPr marL="0" lvl="0" indent="0">
                <a:lnSpc>
                  <a:spcPts val="6712"/>
                </a:lnSpc>
                <a:spcBef>
                  <a:spcPct val="0"/>
                </a:spcBef>
              </a:pPr>
              <a:r>
                <a:rPr lang="en-US" sz="6102">
                  <a:solidFill>
                    <a:srgbClr val="86C7ED"/>
                  </a:solidFill>
                  <a:latin typeface="Fira Sans Medium Bold"/>
                </a:rPr>
                <a:t>Benefits of STS</a:t>
              </a:r>
            </a:p>
          </p:txBody>
        </p:sp>
        <p:sp>
          <p:nvSpPr>
            <p:cNvPr id="15" name="TextBox 15"/>
            <p:cNvSpPr txBox="1"/>
            <p:nvPr/>
          </p:nvSpPr>
          <p:spPr>
            <a:xfrm>
              <a:off x="0" y="1462898"/>
              <a:ext cx="13554586" cy="352528"/>
            </a:xfrm>
            <a:prstGeom prst="rect">
              <a:avLst/>
            </a:prstGeom>
          </p:spPr>
          <p:txBody>
            <a:bodyPr lIns="0" tIns="0" rIns="0" bIns="0" rtlCol="0" anchor="t">
              <a:spAutoFit/>
            </a:bodyPr>
            <a:lstStyle/>
            <a:p>
              <a:pPr marL="0" lvl="0" indent="0">
                <a:lnSpc>
                  <a:spcPts val="2177"/>
                </a:lnSpc>
                <a:spcBef>
                  <a:spcPct val="0"/>
                </a:spcBef>
              </a:pPr>
              <a:endParaRPr/>
            </a:p>
          </p:txBody>
        </p:sp>
      </p:grpSp>
      <p:sp>
        <p:nvSpPr>
          <p:cNvPr id="16" name="ZoneTexte 15">
            <a:extLst>
              <a:ext uri="{FF2B5EF4-FFF2-40B4-BE49-F238E27FC236}">
                <a16:creationId xmlns:a16="http://schemas.microsoft.com/office/drawing/2014/main" id="{C304652C-459F-46EB-B65F-93EF02282F4F}"/>
              </a:ext>
            </a:extLst>
          </p:cNvPr>
          <p:cNvSpPr txBox="1"/>
          <p:nvPr/>
        </p:nvSpPr>
        <p:spPr>
          <a:xfrm>
            <a:off x="8534400" y="9715500"/>
            <a:ext cx="762000" cy="369332"/>
          </a:xfrm>
          <a:prstGeom prst="rect">
            <a:avLst/>
          </a:prstGeom>
          <a:noFill/>
        </p:spPr>
        <p:txBody>
          <a:bodyPr wrap="square" rtlCol="0">
            <a:spAutoFit/>
          </a:bodyPr>
          <a:lstStyle/>
          <a:p>
            <a:pPr algn="ctr"/>
            <a:r>
              <a:rPr lang="fr-FR" dirty="0"/>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6530" y="-229694"/>
            <a:ext cx="2755230" cy="6531045"/>
            <a:chOff x="0" y="0"/>
            <a:chExt cx="3673639" cy="8708060"/>
          </a:xfrm>
        </p:grpSpPr>
        <p:grpSp>
          <p:nvGrpSpPr>
            <p:cNvPr id="3" name="Group 3"/>
            <p:cNvGrpSpPr/>
            <p:nvPr/>
          </p:nvGrpSpPr>
          <p:grpSpPr>
            <a:xfrm rot="-5400000">
              <a:off x="-65231" y="4969189"/>
              <a:ext cx="3804101" cy="3673639"/>
              <a:chOff x="0" y="0"/>
              <a:chExt cx="5562879" cy="5372100"/>
            </a:xfrm>
          </p:grpSpPr>
          <p:sp>
            <p:nvSpPr>
              <p:cNvPr id="4" name="Freeform 4"/>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id="5" name="Group 5"/>
            <p:cNvGrpSpPr/>
            <p:nvPr/>
          </p:nvGrpSpPr>
          <p:grpSpPr>
            <a:xfrm rot="-5400000">
              <a:off x="-65231" y="4969189"/>
              <a:ext cx="3804101" cy="3673639"/>
              <a:chOff x="0" y="0"/>
              <a:chExt cx="5562879" cy="5372100"/>
            </a:xfrm>
          </p:grpSpPr>
          <p:sp>
            <p:nvSpPr>
              <p:cNvPr id="6" name="Freeform 6"/>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id="7" name="Group 7"/>
            <p:cNvGrpSpPr/>
            <p:nvPr/>
          </p:nvGrpSpPr>
          <p:grpSpPr>
            <a:xfrm rot="-5400000">
              <a:off x="-65231" y="2553759"/>
              <a:ext cx="3804101" cy="3673639"/>
              <a:chOff x="0" y="0"/>
              <a:chExt cx="5562879" cy="5372100"/>
            </a:xfrm>
          </p:grpSpPr>
          <p:sp>
            <p:nvSpPr>
              <p:cNvPr id="8" name="Freeform 8"/>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p:spPr>
          </p:sp>
        </p:grpSp>
        <p:grpSp>
          <p:nvGrpSpPr>
            <p:cNvPr id="9" name="Group 9"/>
            <p:cNvGrpSpPr/>
            <p:nvPr/>
          </p:nvGrpSpPr>
          <p:grpSpPr>
            <a:xfrm rot="-5400000">
              <a:off x="-65231" y="65231"/>
              <a:ext cx="3804101" cy="3673639"/>
              <a:chOff x="0" y="0"/>
              <a:chExt cx="5562879" cy="5372100"/>
            </a:xfrm>
          </p:grpSpPr>
          <p:sp>
            <p:nvSpPr>
              <p:cNvPr id="10" name="Freeform 10"/>
              <p:cNvSpPr/>
              <p:nvPr/>
            </p:nvSpPr>
            <p:spPr>
              <a:xfrm>
                <a:off x="0" y="0"/>
                <a:ext cx="5562879" cy="5372100"/>
              </a:xfrm>
              <a:custGeom>
                <a:avLst/>
                <a:gdLst/>
                <a:ahLst/>
                <a:cxnLst/>
                <a:rect l="l" t="t" r="r" b="b"/>
                <a:pathLst>
                  <a:path w="5562879" h="5372100">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p:spPr>
          </p:sp>
        </p:gr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847692"/>
            <a:ext cx="5695858" cy="2591615"/>
          </a:xfrm>
          <a:prstGeom prst="rect">
            <a:avLst/>
          </a:prstGeom>
        </p:spPr>
      </p:pic>
      <p:sp>
        <p:nvSpPr>
          <p:cNvPr id="12" name="TextBox 12"/>
          <p:cNvSpPr txBox="1"/>
          <p:nvPr/>
        </p:nvSpPr>
        <p:spPr>
          <a:xfrm>
            <a:off x="2718033" y="1135756"/>
            <a:ext cx="12764732" cy="1715770"/>
          </a:xfrm>
          <a:prstGeom prst="rect">
            <a:avLst/>
          </a:prstGeom>
        </p:spPr>
        <p:txBody>
          <a:bodyPr lIns="0" tIns="0" rIns="0" bIns="0" rtlCol="0" anchor="t">
            <a:spAutoFit/>
          </a:bodyPr>
          <a:lstStyle/>
          <a:p>
            <a:pPr marL="0" lvl="0" indent="0" algn="ctr">
              <a:lnSpc>
                <a:spcPts val="6709"/>
              </a:lnSpc>
              <a:spcBef>
                <a:spcPct val="0"/>
              </a:spcBef>
            </a:pPr>
            <a:r>
              <a:rPr lang="en-US" sz="6099">
                <a:solidFill>
                  <a:srgbClr val="86C7ED"/>
                </a:solidFill>
                <a:latin typeface="Fira Sans Medium Bold"/>
              </a:rPr>
              <a:t>Examples of  urban transportation technology</a:t>
            </a:r>
          </a:p>
        </p:txBody>
      </p:sp>
      <p:sp>
        <p:nvSpPr>
          <p:cNvPr id="14" name="TextBox 14"/>
          <p:cNvSpPr txBox="1"/>
          <p:nvPr/>
        </p:nvSpPr>
        <p:spPr>
          <a:xfrm>
            <a:off x="1464931" y="4616956"/>
            <a:ext cx="4823397" cy="1663150"/>
          </a:xfrm>
          <a:prstGeom prst="rect">
            <a:avLst/>
          </a:prstGeom>
        </p:spPr>
        <p:txBody>
          <a:bodyPr lIns="0" tIns="0" rIns="0" bIns="0" rtlCol="0" anchor="t">
            <a:spAutoFit/>
          </a:bodyPr>
          <a:lstStyle/>
          <a:p>
            <a:pPr algn="ctr">
              <a:lnSpc>
                <a:spcPts val="3640"/>
              </a:lnSpc>
            </a:pPr>
            <a:r>
              <a:rPr lang="en-US" sz="2600">
                <a:solidFill>
                  <a:srgbClr val="000000"/>
                </a:solidFill>
                <a:latin typeface="Open Sans"/>
              </a:rPr>
              <a:t>Miami Dade Advanced Traffic Management System</a:t>
            </a:r>
          </a:p>
          <a:p>
            <a:pPr algn="ctr">
              <a:lnSpc>
                <a:spcPts val="6220"/>
              </a:lnSpc>
            </a:pPr>
            <a:endParaRPr lang="en-US" sz="2600">
              <a:solidFill>
                <a:srgbClr val="000000"/>
              </a:solidFill>
              <a:latin typeface="Open Sans"/>
            </a:endParaRPr>
          </a:p>
        </p:txBody>
      </p:sp>
      <p:sp>
        <p:nvSpPr>
          <p:cNvPr id="15" name="TextBox 15"/>
          <p:cNvSpPr txBox="1"/>
          <p:nvPr/>
        </p:nvSpPr>
        <p:spPr>
          <a:xfrm>
            <a:off x="6724558" y="4675438"/>
            <a:ext cx="5170064" cy="1763869"/>
          </a:xfrm>
          <a:prstGeom prst="rect">
            <a:avLst/>
          </a:prstGeom>
        </p:spPr>
        <p:txBody>
          <a:bodyPr lIns="0" tIns="0" rIns="0" bIns="0" rtlCol="0" anchor="t">
            <a:spAutoFit/>
          </a:bodyPr>
          <a:lstStyle/>
          <a:p>
            <a:pPr algn="ctr">
              <a:lnSpc>
                <a:spcPts val="3639"/>
              </a:lnSpc>
            </a:pPr>
            <a:r>
              <a:rPr lang="en-US" sz="2599">
                <a:solidFill>
                  <a:srgbClr val="000000"/>
                </a:solidFill>
                <a:latin typeface="Open Sans"/>
              </a:rPr>
              <a:t>SEPTA PTC</a:t>
            </a:r>
          </a:p>
          <a:p>
            <a:pPr algn="ctr">
              <a:lnSpc>
                <a:spcPts val="3975"/>
              </a:lnSpc>
            </a:pPr>
            <a:endParaRPr lang="en-US" sz="2599">
              <a:solidFill>
                <a:srgbClr val="000000"/>
              </a:solidFill>
              <a:latin typeface="Open Sans"/>
            </a:endParaRPr>
          </a:p>
          <a:p>
            <a:pPr algn="ctr">
              <a:lnSpc>
                <a:spcPts val="6667"/>
              </a:lnSpc>
            </a:pPr>
            <a:endParaRPr lang="en-US" sz="2599">
              <a:solidFill>
                <a:srgbClr val="000000"/>
              </a:solidFill>
              <a:latin typeface="Open Sans"/>
            </a:endParaRP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0052" y="3906175"/>
            <a:ext cx="5567325" cy="2533133"/>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80251" y="3906175"/>
            <a:ext cx="5567325" cy="2533133"/>
          </a:xfrm>
          <a:prstGeom prst="rect">
            <a:avLst/>
          </a:prstGeom>
        </p:spPr>
      </p:pic>
      <p:sp>
        <p:nvSpPr>
          <p:cNvPr id="18" name="TextBox 18"/>
          <p:cNvSpPr txBox="1"/>
          <p:nvPr/>
        </p:nvSpPr>
        <p:spPr>
          <a:xfrm>
            <a:off x="12580251" y="4616956"/>
            <a:ext cx="5567325" cy="905510"/>
          </a:xfrm>
          <a:prstGeom prst="rect">
            <a:avLst/>
          </a:prstGeom>
        </p:spPr>
        <p:txBody>
          <a:bodyPr lIns="0" tIns="0" rIns="0" bIns="0" rtlCol="0" anchor="t">
            <a:spAutoFit/>
          </a:bodyPr>
          <a:lstStyle/>
          <a:p>
            <a:pPr algn="ctr">
              <a:lnSpc>
                <a:spcPts val="3640"/>
              </a:lnSpc>
            </a:pPr>
            <a:r>
              <a:rPr lang="en-US" sz="2600">
                <a:solidFill>
                  <a:srgbClr val="000000"/>
                </a:solidFill>
                <a:latin typeface="Open Sans"/>
              </a:rPr>
              <a:t>SMART Dispatch System</a:t>
            </a:r>
          </a:p>
          <a:p>
            <a:pPr algn="ctr">
              <a:lnSpc>
                <a:spcPts val="3640"/>
              </a:lnSpc>
            </a:pPr>
            <a:endParaRPr lang="en-US" sz="2600">
              <a:solidFill>
                <a:srgbClr val="000000"/>
              </a:solidFill>
              <a:latin typeface="Open Sans"/>
            </a:endParaRPr>
          </a:p>
        </p:txBody>
      </p:sp>
      <p:sp>
        <p:nvSpPr>
          <p:cNvPr id="13" name="ZoneTexte 12">
            <a:extLst>
              <a:ext uri="{FF2B5EF4-FFF2-40B4-BE49-F238E27FC236}">
                <a16:creationId xmlns:a16="http://schemas.microsoft.com/office/drawing/2014/main" id="{A2CBCFC9-DED9-499F-BF51-1628C119EE36}"/>
              </a:ext>
            </a:extLst>
          </p:cNvPr>
          <p:cNvSpPr txBox="1"/>
          <p:nvPr/>
        </p:nvSpPr>
        <p:spPr>
          <a:xfrm>
            <a:off x="8915400" y="9639300"/>
            <a:ext cx="762000" cy="381000"/>
          </a:xfrm>
          <a:prstGeom prst="rect">
            <a:avLst/>
          </a:prstGeom>
          <a:noFill/>
        </p:spPr>
        <p:txBody>
          <a:bodyPr wrap="square" rtlCol="0">
            <a:spAutoFit/>
          </a:bodyPr>
          <a:lstStyle/>
          <a:p>
            <a:pPr algn="ctr"/>
            <a:r>
              <a:rPr lang="fr-FR" dirty="0"/>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15817" y="535188"/>
            <a:ext cx="1620549" cy="1694431"/>
            <a:chOff x="0" y="0"/>
            <a:chExt cx="4188895" cy="4379869"/>
          </a:xfrm>
        </p:grpSpPr>
        <p:sp>
          <p:nvSpPr>
            <p:cNvPr id="3" name="Freeform 3"/>
            <p:cNvSpPr/>
            <p:nvPr/>
          </p:nvSpPr>
          <p:spPr>
            <a:xfrm>
              <a:off x="0" y="218440"/>
              <a:ext cx="4187625" cy="4161429"/>
            </a:xfrm>
            <a:custGeom>
              <a:avLst/>
              <a:gdLst/>
              <a:ahLst/>
              <a:cxnLst/>
              <a:rect l="l" t="t" r="r" b="b"/>
              <a:pathLst>
                <a:path w="4187625" h="4161429">
                  <a:moveTo>
                    <a:pt x="0" y="16510"/>
                  </a:moveTo>
                  <a:cubicBezTo>
                    <a:pt x="0" y="16510"/>
                    <a:pt x="2540" y="345440"/>
                    <a:pt x="2540" y="974029"/>
                  </a:cubicBezTo>
                  <a:cubicBezTo>
                    <a:pt x="2540" y="2190059"/>
                    <a:pt x="7620" y="2980329"/>
                    <a:pt x="7620" y="3240679"/>
                  </a:cubicBezTo>
                  <a:cubicBezTo>
                    <a:pt x="7620" y="3434989"/>
                    <a:pt x="16510" y="3833769"/>
                    <a:pt x="21590" y="4025539"/>
                  </a:cubicBezTo>
                  <a:lnTo>
                    <a:pt x="130810" y="4139839"/>
                  </a:lnTo>
                  <a:cubicBezTo>
                    <a:pt x="275590" y="4147459"/>
                    <a:pt x="543560" y="4161429"/>
                    <a:pt x="793750" y="4161429"/>
                  </a:cubicBezTo>
                  <a:lnTo>
                    <a:pt x="4187625" y="4161429"/>
                  </a:lnTo>
                  <a:lnTo>
                    <a:pt x="4187625" y="80786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066CB"/>
            </a:solidFill>
          </p:spPr>
        </p:sp>
        <p:sp>
          <p:nvSpPr>
            <p:cNvPr id="4" name="Freeform 4"/>
            <p:cNvSpPr/>
            <p:nvPr/>
          </p:nvSpPr>
          <p:spPr>
            <a:xfrm>
              <a:off x="21590" y="0"/>
              <a:ext cx="3698675" cy="4359549"/>
            </a:xfrm>
            <a:custGeom>
              <a:avLst/>
              <a:gdLst/>
              <a:ahLst/>
              <a:cxnLst/>
              <a:rect l="l" t="t" r="r" b="b"/>
              <a:pathLst>
                <a:path w="3698675" h="4359549">
                  <a:moveTo>
                    <a:pt x="0" y="4245249"/>
                  </a:moveTo>
                  <a:lnTo>
                    <a:pt x="109220" y="4359549"/>
                  </a:lnTo>
                  <a:lnTo>
                    <a:pt x="123190" y="4226199"/>
                  </a:lnTo>
                  <a:lnTo>
                    <a:pt x="0" y="424524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D2BCE1"/>
            </a:solidFill>
          </p:spPr>
        </p:sp>
      </p:grpSp>
      <p:grpSp>
        <p:nvGrpSpPr>
          <p:cNvPr id="5" name="Group 5"/>
          <p:cNvGrpSpPr/>
          <p:nvPr/>
        </p:nvGrpSpPr>
        <p:grpSpPr>
          <a:xfrm>
            <a:off x="14272717" y="535188"/>
            <a:ext cx="1620549" cy="1694431"/>
            <a:chOff x="0" y="0"/>
            <a:chExt cx="4188895" cy="4379869"/>
          </a:xfrm>
        </p:grpSpPr>
        <p:sp>
          <p:nvSpPr>
            <p:cNvPr id="6" name="Freeform 6"/>
            <p:cNvSpPr/>
            <p:nvPr/>
          </p:nvSpPr>
          <p:spPr>
            <a:xfrm>
              <a:off x="0" y="218440"/>
              <a:ext cx="4187625" cy="4161429"/>
            </a:xfrm>
            <a:custGeom>
              <a:avLst/>
              <a:gdLst/>
              <a:ahLst/>
              <a:cxnLst/>
              <a:rect l="l" t="t" r="r" b="b"/>
              <a:pathLst>
                <a:path w="4187625" h="4161429">
                  <a:moveTo>
                    <a:pt x="0" y="16510"/>
                  </a:moveTo>
                  <a:cubicBezTo>
                    <a:pt x="0" y="16510"/>
                    <a:pt x="2540" y="345440"/>
                    <a:pt x="2540" y="974029"/>
                  </a:cubicBezTo>
                  <a:cubicBezTo>
                    <a:pt x="2540" y="2190059"/>
                    <a:pt x="7620" y="2980329"/>
                    <a:pt x="7620" y="3240679"/>
                  </a:cubicBezTo>
                  <a:cubicBezTo>
                    <a:pt x="7620" y="3434989"/>
                    <a:pt x="16510" y="3833769"/>
                    <a:pt x="21590" y="4025539"/>
                  </a:cubicBezTo>
                  <a:lnTo>
                    <a:pt x="130810" y="4139839"/>
                  </a:lnTo>
                  <a:cubicBezTo>
                    <a:pt x="275590" y="4147459"/>
                    <a:pt x="543560" y="4161429"/>
                    <a:pt x="793750" y="4161429"/>
                  </a:cubicBezTo>
                  <a:lnTo>
                    <a:pt x="4187625" y="4161429"/>
                  </a:lnTo>
                  <a:lnTo>
                    <a:pt x="4187625" y="80786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D2BCE1"/>
            </a:solidFill>
          </p:spPr>
        </p:sp>
        <p:sp>
          <p:nvSpPr>
            <p:cNvPr id="7" name="Freeform 7"/>
            <p:cNvSpPr/>
            <p:nvPr/>
          </p:nvSpPr>
          <p:spPr>
            <a:xfrm>
              <a:off x="21590" y="0"/>
              <a:ext cx="3698675" cy="4359549"/>
            </a:xfrm>
            <a:custGeom>
              <a:avLst/>
              <a:gdLst/>
              <a:ahLst/>
              <a:cxnLst/>
              <a:rect l="l" t="t" r="r" b="b"/>
              <a:pathLst>
                <a:path w="3698675" h="4359549">
                  <a:moveTo>
                    <a:pt x="0" y="4245249"/>
                  </a:moveTo>
                  <a:lnTo>
                    <a:pt x="109220" y="4359549"/>
                  </a:lnTo>
                  <a:lnTo>
                    <a:pt x="123190" y="4226199"/>
                  </a:lnTo>
                  <a:lnTo>
                    <a:pt x="0" y="424524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A066CB"/>
            </a:solidFill>
          </p:spPr>
        </p:sp>
      </p:grpSp>
      <p:grpSp>
        <p:nvGrpSpPr>
          <p:cNvPr id="8" name="Group 8"/>
          <p:cNvGrpSpPr/>
          <p:nvPr/>
        </p:nvGrpSpPr>
        <p:grpSpPr>
          <a:xfrm>
            <a:off x="12329617" y="535188"/>
            <a:ext cx="1620549" cy="1694431"/>
            <a:chOff x="0" y="0"/>
            <a:chExt cx="4188895" cy="4379869"/>
          </a:xfrm>
        </p:grpSpPr>
        <p:sp>
          <p:nvSpPr>
            <p:cNvPr id="9" name="Freeform 9"/>
            <p:cNvSpPr/>
            <p:nvPr/>
          </p:nvSpPr>
          <p:spPr>
            <a:xfrm>
              <a:off x="0" y="218440"/>
              <a:ext cx="4187625" cy="4161429"/>
            </a:xfrm>
            <a:custGeom>
              <a:avLst/>
              <a:gdLst/>
              <a:ahLst/>
              <a:cxnLst/>
              <a:rect l="l" t="t" r="r" b="b"/>
              <a:pathLst>
                <a:path w="4187625" h="4161429">
                  <a:moveTo>
                    <a:pt x="0" y="16510"/>
                  </a:moveTo>
                  <a:cubicBezTo>
                    <a:pt x="0" y="16510"/>
                    <a:pt x="2540" y="345440"/>
                    <a:pt x="2540" y="974029"/>
                  </a:cubicBezTo>
                  <a:cubicBezTo>
                    <a:pt x="2540" y="2190059"/>
                    <a:pt x="7620" y="2980329"/>
                    <a:pt x="7620" y="3240679"/>
                  </a:cubicBezTo>
                  <a:cubicBezTo>
                    <a:pt x="7620" y="3434989"/>
                    <a:pt x="16510" y="3833769"/>
                    <a:pt x="21590" y="4025539"/>
                  </a:cubicBezTo>
                  <a:lnTo>
                    <a:pt x="130810" y="4139839"/>
                  </a:lnTo>
                  <a:cubicBezTo>
                    <a:pt x="275590" y="4147459"/>
                    <a:pt x="543560" y="4161429"/>
                    <a:pt x="793750" y="4161429"/>
                  </a:cubicBezTo>
                  <a:lnTo>
                    <a:pt x="4187625" y="4161429"/>
                  </a:lnTo>
                  <a:lnTo>
                    <a:pt x="4187625" y="80786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FEAF4"/>
            </a:solidFill>
          </p:spPr>
        </p:sp>
        <p:sp>
          <p:nvSpPr>
            <p:cNvPr id="10" name="Freeform 10"/>
            <p:cNvSpPr/>
            <p:nvPr/>
          </p:nvSpPr>
          <p:spPr>
            <a:xfrm>
              <a:off x="21590" y="0"/>
              <a:ext cx="3698675" cy="4359549"/>
            </a:xfrm>
            <a:custGeom>
              <a:avLst/>
              <a:gdLst/>
              <a:ahLst/>
              <a:cxnLst/>
              <a:rect l="l" t="t" r="r" b="b"/>
              <a:pathLst>
                <a:path w="3698675" h="4359549">
                  <a:moveTo>
                    <a:pt x="0" y="4245249"/>
                  </a:moveTo>
                  <a:lnTo>
                    <a:pt x="109220" y="4359549"/>
                  </a:lnTo>
                  <a:lnTo>
                    <a:pt x="123190" y="4226199"/>
                  </a:lnTo>
                  <a:lnTo>
                    <a:pt x="0" y="424524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A066CB"/>
            </a:solidFill>
          </p:spPr>
        </p:sp>
      </p:grpSp>
      <p:sp>
        <p:nvSpPr>
          <p:cNvPr id="11" name="AutoShape 11"/>
          <p:cNvSpPr/>
          <p:nvPr/>
        </p:nvSpPr>
        <p:spPr>
          <a:xfrm>
            <a:off x="293907" y="2968375"/>
            <a:ext cx="17700187" cy="7037294"/>
          </a:xfrm>
          <a:prstGeom prst="rect">
            <a:avLst/>
          </a:prstGeom>
          <a:solidFill>
            <a:srgbClr val="EDECED"/>
          </a:solidFill>
        </p:spPr>
      </p:sp>
      <p:pic>
        <p:nvPicPr>
          <p:cNvPr id="12" name="Picture 12"/>
          <p:cNvPicPr>
            <a:picLocks noChangeAspect="1"/>
          </p:cNvPicPr>
          <p:nvPr/>
        </p:nvPicPr>
        <p:blipFill>
          <a:blip r:embed="rId2"/>
          <a:srcRect/>
          <a:stretch>
            <a:fillRect/>
          </a:stretch>
        </p:blipFill>
        <p:spPr>
          <a:xfrm>
            <a:off x="3819966" y="4271928"/>
            <a:ext cx="10648068" cy="3112243"/>
          </a:xfrm>
          <a:prstGeom prst="rect">
            <a:avLst/>
          </a:prstGeom>
        </p:spPr>
      </p:pic>
      <p:grpSp>
        <p:nvGrpSpPr>
          <p:cNvPr id="13" name="Group 13"/>
          <p:cNvGrpSpPr/>
          <p:nvPr/>
        </p:nvGrpSpPr>
        <p:grpSpPr>
          <a:xfrm>
            <a:off x="581369" y="471688"/>
            <a:ext cx="10447175" cy="3299762"/>
            <a:chOff x="0" y="0"/>
            <a:chExt cx="13929567" cy="4399682"/>
          </a:xfrm>
        </p:grpSpPr>
        <p:sp>
          <p:nvSpPr>
            <p:cNvPr id="14" name="TextBox 14"/>
            <p:cNvSpPr txBox="1"/>
            <p:nvPr/>
          </p:nvSpPr>
          <p:spPr>
            <a:xfrm>
              <a:off x="0" y="3799749"/>
              <a:ext cx="10027624" cy="471805"/>
            </a:xfrm>
            <a:prstGeom prst="rect">
              <a:avLst/>
            </a:prstGeom>
          </p:spPr>
          <p:txBody>
            <a:bodyPr lIns="0" tIns="0" rIns="0" bIns="0" rtlCol="0" anchor="t">
              <a:spAutoFit/>
            </a:bodyPr>
            <a:lstStyle/>
            <a:p>
              <a:pPr marL="0" lvl="0" indent="0">
                <a:lnSpc>
                  <a:spcPts val="2940"/>
                </a:lnSpc>
                <a:spcBef>
                  <a:spcPct val="0"/>
                </a:spcBef>
              </a:pPr>
              <a:endParaRPr/>
            </a:p>
          </p:txBody>
        </p:sp>
        <p:sp>
          <p:nvSpPr>
            <p:cNvPr id="15" name="TextBox 15"/>
            <p:cNvSpPr txBox="1"/>
            <p:nvPr/>
          </p:nvSpPr>
          <p:spPr>
            <a:xfrm>
              <a:off x="0" y="47625"/>
              <a:ext cx="13929567" cy="3054562"/>
            </a:xfrm>
            <a:prstGeom prst="rect">
              <a:avLst/>
            </a:prstGeom>
          </p:spPr>
          <p:txBody>
            <a:bodyPr lIns="0" tIns="0" rIns="0" bIns="0" rtlCol="0" anchor="t">
              <a:spAutoFit/>
            </a:bodyPr>
            <a:lstStyle/>
            <a:p>
              <a:pPr>
                <a:lnSpc>
                  <a:spcPts val="5995"/>
                </a:lnSpc>
              </a:pPr>
              <a:r>
                <a:rPr lang="en-US" sz="5450">
                  <a:solidFill>
                    <a:srgbClr val="1836B2"/>
                  </a:solidFill>
                  <a:latin typeface="Fira Sans Medium"/>
                </a:rPr>
                <a:t>II-General steps of developing STS:</a:t>
              </a:r>
            </a:p>
            <a:p>
              <a:pPr marL="0" lvl="0" indent="0">
                <a:lnSpc>
                  <a:spcPts val="5995"/>
                </a:lnSpc>
                <a:spcBef>
                  <a:spcPct val="0"/>
                </a:spcBef>
              </a:pPr>
              <a:endParaRPr lang="en-US" sz="5450">
                <a:solidFill>
                  <a:srgbClr val="1836B2"/>
                </a:solidFill>
                <a:latin typeface="Fira Sans Medium"/>
              </a:endParaRPr>
            </a:p>
          </p:txBody>
        </p:sp>
      </p:grpSp>
      <p:sp>
        <p:nvSpPr>
          <p:cNvPr id="16" name="ZoneTexte 15">
            <a:extLst>
              <a:ext uri="{FF2B5EF4-FFF2-40B4-BE49-F238E27FC236}">
                <a16:creationId xmlns:a16="http://schemas.microsoft.com/office/drawing/2014/main" id="{9A943C32-3F7E-4E0F-890E-CB3BF484E58C}"/>
              </a:ext>
            </a:extLst>
          </p:cNvPr>
          <p:cNvSpPr txBox="1"/>
          <p:nvPr/>
        </p:nvSpPr>
        <p:spPr>
          <a:xfrm>
            <a:off x="8492836" y="9563100"/>
            <a:ext cx="838200" cy="369332"/>
          </a:xfrm>
          <a:prstGeom prst="rect">
            <a:avLst/>
          </a:prstGeom>
          <a:noFill/>
        </p:spPr>
        <p:txBody>
          <a:bodyPr wrap="square" rtlCol="0">
            <a:spAutoFit/>
          </a:bodyPr>
          <a:lstStyle/>
          <a:p>
            <a:pPr algn="ctr"/>
            <a:r>
              <a:rPr lang="fr-FR" dirty="0"/>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9570352" y="-2122799"/>
            <a:ext cx="14211309" cy="9434789"/>
            <a:chOff x="0" y="0"/>
            <a:chExt cx="8091816" cy="5372100"/>
          </a:xfrm>
        </p:grpSpPr>
        <p:sp>
          <p:nvSpPr>
            <p:cNvPr id="3" name="Freeform 3"/>
            <p:cNvSpPr/>
            <p:nvPr/>
          </p:nvSpPr>
          <p:spPr>
            <a:xfrm>
              <a:off x="0" y="0"/>
              <a:ext cx="8091815" cy="5372100"/>
            </a:xfrm>
            <a:custGeom>
              <a:avLst/>
              <a:gdLst/>
              <a:ahLst/>
              <a:cxnLst/>
              <a:rect l="l" t="t" r="r" b="b"/>
              <a:pathLst>
                <a:path w="8091815" h="5372100">
                  <a:moveTo>
                    <a:pt x="6541146" y="0"/>
                  </a:moveTo>
                  <a:lnTo>
                    <a:pt x="1550670" y="0"/>
                  </a:lnTo>
                  <a:lnTo>
                    <a:pt x="0" y="2686050"/>
                  </a:lnTo>
                  <a:lnTo>
                    <a:pt x="1550670" y="5372100"/>
                  </a:lnTo>
                  <a:lnTo>
                    <a:pt x="6541146" y="5372100"/>
                  </a:lnTo>
                  <a:lnTo>
                    <a:pt x="8091815" y="2686050"/>
                  </a:lnTo>
                  <a:lnTo>
                    <a:pt x="6541146" y="0"/>
                  </a:lnTo>
                  <a:close/>
                </a:path>
              </a:pathLst>
            </a:custGeom>
            <a:solidFill>
              <a:srgbClr val="A066CB"/>
            </a:solidFill>
          </p:spPr>
        </p:sp>
      </p:grpSp>
      <p:sp>
        <p:nvSpPr>
          <p:cNvPr id="4" name="TextBox 4"/>
          <p:cNvSpPr txBox="1"/>
          <p:nvPr/>
        </p:nvSpPr>
        <p:spPr>
          <a:xfrm>
            <a:off x="1028700" y="990600"/>
            <a:ext cx="5367680" cy="495300"/>
          </a:xfrm>
          <a:prstGeom prst="rect">
            <a:avLst/>
          </a:prstGeom>
        </p:spPr>
        <p:txBody>
          <a:bodyPr lIns="0" tIns="0" rIns="0" bIns="0" rtlCol="0" anchor="t">
            <a:spAutoFit/>
          </a:bodyPr>
          <a:lstStyle/>
          <a:p>
            <a:pPr marL="0" lvl="0" indent="0">
              <a:lnSpc>
                <a:spcPts val="3900"/>
              </a:lnSpc>
              <a:spcBef>
                <a:spcPct val="0"/>
              </a:spcBef>
            </a:pPr>
            <a:r>
              <a:rPr lang="en-US" sz="3000" u="none" spc="-60">
                <a:solidFill>
                  <a:srgbClr val="000000"/>
                </a:solidFill>
                <a:latin typeface="Fira Sans Medium"/>
              </a:rPr>
              <a:t>Depuis janvier 2025 </a:t>
            </a:r>
          </a:p>
        </p:txBody>
      </p:sp>
      <p:grpSp>
        <p:nvGrpSpPr>
          <p:cNvPr id="5" name="Group 5"/>
          <p:cNvGrpSpPr/>
          <p:nvPr/>
        </p:nvGrpSpPr>
        <p:grpSpPr>
          <a:xfrm rot="-10800000">
            <a:off x="-3169825" y="2594596"/>
            <a:ext cx="15472281" cy="9434789"/>
            <a:chOff x="0" y="0"/>
            <a:chExt cx="8809804" cy="5372100"/>
          </a:xfrm>
        </p:grpSpPr>
        <p:sp>
          <p:nvSpPr>
            <p:cNvPr id="6" name="Freeform 6"/>
            <p:cNvSpPr/>
            <p:nvPr/>
          </p:nvSpPr>
          <p:spPr>
            <a:xfrm>
              <a:off x="0" y="0"/>
              <a:ext cx="8809803" cy="5372100"/>
            </a:xfrm>
            <a:custGeom>
              <a:avLst/>
              <a:gdLst/>
              <a:ahLst/>
              <a:cxnLst/>
              <a:rect l="l" t="t" r="r" b="b"/>
              <a:pathLst>
                <a:path w="8809803" h="5372100">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grpSp>
        <p:nvGrpSpPr>
          <p:cNvPr id="7" name="Group 7"/>
          <p:cNvGrpSpPr/>
          <p:nvPr/>
        </p:nvGrpSpPr>
        <p:grpSpPr>
          <a:xfrm>
            <a:off x="1028700" y="5391150"/>
            <a:ext cx="9287929" cy="2189685"/>
            <a:chOff x="0" y="0"/>
            <a:chExt cx="12383905" cy="2919579"/>
          </a:xfrm>
        </p:grpSpPr>
        <p:sp>
          <p:nvSpPr>
            <p:cNvPr id="8" name="TextBox 8"/>
            <p:cNvSpPr txBox="1"/>
            <p:nvPr/>
          </p:nvSpPr>
          <p:spPr>
            <a:xfrm>
              <a:off x="0" y="81068"/>
              <a:ext cx="12383905" cy="1531197"/>
            </a:xfrm>
            <a:prstGeom prst="rect">
              <a:avLst/>
            </a:prstGeom>
          </p:spPr>
          <p:txBody>
            <a:bodyPr lIns="0" tIns="0" rIns="0" bIns="0" rtlCol="0" anchor="t">
              <a:spAutoFit/>
            </a:bodyPr>
            <a:lstStyle/>
            <a:p>
              <a:pPr marL="0" lvl="0" indent="0">
                <a:lnSpc>
                  <a:spcPts val="8717"/>
                </a:lnSpc>
                <a:spcBef>
                  <a:spcPct val="0"/>
                </a:spcBef>
              </a:pPr>
              <a:r>
                <a:rPr lang="en-US" sz="7925">
                  <a:solidFill>
                    <a:srgbClr val="FFFFFF"/>
                  </a:solidFill>
                  <a:latin typeface="Fira Sans Medium"/>
                </a:rPr>
                <a:t>Case Study :</a:t>
              </a:r>
            </a:p>
          </p:txBody>
        </p:sp>
        <p:sp>
          <p:nvSpPr>
            <p:cNvPr id="9" name="TextBox 9"/>
            <p:cNvSpPr txBox="1"/>
            <p:nvPr/>
          </p:nvSpPr>
          <p:spPr>
            <a:xfrm>
              <a:off x="0" y="2283169"/>
              <a:ext cx="12383905" cy="647699"/>
            </a:xfrm>
            <a:prstGeom prst="rect">
              <a:avLst/>
            </a:prstGeom>
          </p:spPr>
          <p:txBody>
            <a:bodyPr lIns="0" tIns="0" rIns="0" bIns="0" rtlCol="0" anchor="t">
              <a:spAutoFit/>
            </a:bodyPr>
            <a:lstStyle/>
            <a:p>
              <a:pPr marL="0" lvl="0" indent="0">
                <a:lnSpc>
                  <a:spcPts val="3900"/>
                </a:lnSpc>
                <a:spcBef>
                  <a:spcPct val="0"/>
                </a:spcBef>
              </a:pPr>
              <a:r>
                <a:rPr lang="en-US" sz="3000" spc="-60">
                  <a:solidFill>
                    <a:srgbClr val="FFFFFF"/>
                  </a:solidFill>
                  <a:latin typeface="Fira Sans Medium"/>
                </a:rPr>
                <a:t>Traffic prediction using GRU(Gated Reccurent unit)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41037" y="-1217562"/>
            <a:ext cx="9852713" cy="11676274"/>
            <a:chOff x="0" y="0"/>
            <a:chExt cx="13136951" cy="15568366"/>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flipV="1">
              <a:off x="0" y="0"/>
              <a:ext cx="10199044" cy="5823319"/>
            </a:xfrm>
            <a:prstGeom prst="rect">
              <a:avLst/>
            </a:prstGeom>
          </p:spPr>
        </p:pic>
        <p:grpSp>
          <p:nvGrpSpPr>
            <p:cNvPr id="4" name="Group 4"/>
            <p:cNvGrpSpPr/>
            <p:nvPr/>
          </p:nvGrpSpPr>
          <p:grpSpPr>
            <a:xfrm rot="-10800000">
              <a:off x="2115666" y="3513875"/>
              <a:ext cx="11021285" cy="12054491"/>
              <a:chOff x="0" y="0"/>
              <a:chExt cx="4911651" cy="5372100"/>
            </a:xfrm>
          </p:grpSpPr>
          <p:sp>
            <p:nvSpPr>
              <p:cNvPr id="5" name="Freeform 5"/>
              <p:cNvSpPr/>
              <p:nvPr/>
            </p:nvSpPr>
            <p:spPr>
              <a:xfrm>
                <a:off x="0" y="0"/>
                <a:ext cx="4911651" cy="537210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grpSp>
        <p:nvGrpSpPr>
          <p:cNvPr id="6" name="Group 6"/>
          <p:cNvGrpSpPr/>
          <p:nvPr/>
        </p:nvGrpSpPr>
        <p:grpSpPr>
          <a:xfrm>
            <a:off x="520177" y="1576388"/>
            <a:ext cx="6419388" cy="3410435"/>
            <a:chOff x="0" y="0"/>
            <a:chExt cx="3509512" cy="1871998"/>
          </a:xfrm>
        </p:grpSpPr>
        <p:sp>
          <p:nvSpPr>
            <p:cNvPr id="7" name="Freeform 7"/>
            <p:cNvSpPr/>
            <p:nvPr/>
          </p:nvSpPr>
          <p:spPr>
            <a:xfrm>
              <a:off x="0" y="0"/>
              <a:ext cx="3509512" cy="1871998"/>
            </a:xfrm>
            <a:custGeom>
              <a:avLst/>
              <a:gdLst/>
              <a:ahLst/>
              <a:cxnLst/>
              <a:rect l="l" t="t" r="r" b="b"/>
              <a:pathLst>
                <a:path w="3509512" h="1871998">
                  <a:moveTo>
                    <a:pt x="3385052" y="1871998"/>
                  </a:moveTo>
                  <a:lnTo>
                    <a:pt x="124460" y="1871998"/>
                  </a:lnTo>
                  <a:cubicBezTo>
                    <a:pt x="55880" y="1871998"/>
                    <a:pt x="0" y="1816118"/>
                    <a:pt x="0" y="1747538"/>
                  </a:cubicBezTo>
                  <a:lnTo>
                    <a:pt x="0" y="124460"/>
                  </a:lnTo>
                  <a:cubicBezTo>
                    <a:pt x="0" y="55880"/>
                    <a:pt x="55880" y="0"/>
                    <a:pt x="124460" y="0"/>
                  </a:cubicBezTo>
                  <a:lnTo>
                    <a:pt x="3385052" y="0"/>
                  </a:lnTo>
                  <a:cubicBezTo>
                    <a:pt x="3453632" y="0"/>
                    <a:pt x="3509512" y="55880"/>
                    <a:pt x="3509512" y="124460"/>
                  </a:cubicBezTo>
                  <a:lnTo>
                    <a:pt x="3509512" y="1747538"/>
                  </a:lnTo>
                  <a:cubicBezTo>
                    <a:pt x="3509512" y="1816118"/>
                    <a:pt x="3453632" y="1871998"/>
                    <a:pt x="3385052" y="1871998"/>
                  </a:cubicBezTo>
                  <a:close/>
                </a:path>
              </a:pathLst>
            </a:custGeom>
            <a:solidFill>
              <a:srgbClr val="EDECED"/>
            </a:solidFill>
          </p:spPr>
        </p:sp>
      </p:grpSp>
      <p:pic>
        <p:nvPicPr>
          <p:cNvPr id="8" name="Picture 8"/>
          <p:cNvPicPr>
            <a:picLocks noChangeAspect="1"/>
          </p:cNvPicPr>
          <p:nvPr/>
        </p:nvPicPr>
        <p:blipFill>
          <a:blip r:embed="rId4"/>
          <a:srcRect/>
          <a:stretch>
            <a:fillRect/>
          </a:stretch>
        </p:blipFill>
        <p:spPr>
          <a:xfrm>
            <a:off x="7076475" y="1814713"/>
            <a:ext cx="7629900" cy="4851731"/>
          </a:xfrm>
          <a:prstGeom prst="rect">
            <a:avLst/>
          </a:prstGeom>
        </p:spPr>
      </p:pic>
      <p:sp>
        <p:nvSpPr>
          <p:cNvPr id="9" name="TextBox 9"/>
          <p:cNvSpPr txBox="1"/>
          <p:nvPr/>
        </p:nvSpPr>
        <p:spPr>
          <a:xfrm>
            <a:off x="520177" y="572689"/>
            <a:ext cx="7206788" cy="679450"/>
          </a:xfrm>
          <a:prstGeom prst="rect">
            <a:avLst/>
          </a:prstGeom>
        </p:spPr>
        <p:txBody>
          <a:bodyPr lIns="0" tIns="0" rIns="0" bIns="0" rtlCol="0" anchor="t">
            <a:spAutoFit/>
          </a:bodyPr>
          <a:lstStyle/>
          <a:p>
            <a:pPr marL="0" lvl="0" indent="0">
              <a:lnSpc>
                <a:spcPts val="5599"/>
              </a:lnSpc>
              <a:spcBef>
                <a:spcPct val="0"/>
              </a:spcBef>
            </a:pPr>
            <a:r>
              <a:rPr lang="en-US" sz="3999" u="sng">
                <a:solidFill>
                  <a:srgbClr val="86C7ED"/>
                </a:solidFill>
                <a:latin typeface="Fira Sans Medium"/>
              </a:rPr>
              <a:t>GRU(Gated Reccurent unit)</a:t>
            </a:r>
          </a:p>
        </p:txBody>
      </p:sp>
      <p:sp>
        <p:nvSpPr>
          <p:cNvPr id="10" name="TextBox 10"/>
          <p:cNvSpPr txBox="1"/>
          <p:nvPr/>
        </p:nvSpPr>
        <p:spPr>
          <a:xfrm>
            <a:off x="520177" y="2005413"/>
            <a:ext cx="6419388" cy="3347085"/>
          </a:xfrm>
          <a:prstGeom prst="rect">
            <a:avLst/>
          </a:prstGeom>
        </p:spPr>
        <p:txBody>
          <a:bodyPr lIns="0" tIns="0" rIns="0" bIns="0" rtlCol="0" anchor="t">
            <a:spAutoFit/>
          </a:bodyPr>
          <a:lstStyle/>
          <a:p>
            <a:pPr algn="ctr">
              <a:lnSpc>
                <a:spcPts val="2800"/>
              </a:lnSpc>
            </a:pPr>
            <a:r>
              <a:rPr lang="en-US" sz="2000">
                <a:solidFill>
                  <a:srgbClr val="000000"/>
                </a:solidFill>
                <a:latin typeface="Open Sans"/>
              </a:rPr>
              <a:t>Introduced by Cho, et al. in 2014, GRU (Gated Recurrent Unit) aims to solve the vanishing gradient problem which comes with a standard recurrent neural network. GRU can also be considered as a variation on the LSTM because both are designed similarly and, in some cases, produce equally excellent results.</a:t>
            </a:r>
          </a:p>
          <a:p>
            <a:pPr algn="ctr">
              <a:lnSpc>
                <a:spcPts val="7279"/>
              </a:lnSpc>
            </a:pPr>
            <a:endParaRPr lang="en-US" sz="2000">
              <a:solidFill>
                <a:srgbClr val="000000"/>
              </a:solidFill>
              <a:latin typeface="Open Sans"/>
            </a:endParaRPr>
          </a:p>
        </p:txBody>
      </p:sp>
      <p:sp>
        <p:nvSpPr>
          <p:cNvPr id="11" name="ZoneTexte 10">
            <a:extLst>
              <a:ext uri="{FF2B5EF4-FFF2-40B4-BE49-F238E27FC236}">
                <a16:creationId xmlns:a16="http://schemas.microsoft.com/office/drawing/2014/main" id="{F574C1DD-2AA7-4536-A324-C694F4341814}"/>
              </a:ext>
            </a:extLst>
          </p:cNvPr>
          <p:cNvSpPr txBox="1"/>
          <p:nvPr/>
        </p:nvSpPr>
        <p:spPr>
          <a:xfrm>
            <a:off x="10210800" y="9639300"/>
            <a:ext cx="914400" cy="369332"/>
          </a:xfrm>
          <a:prstGeom prst="rect">
            <a:avLst/>
          </a:prstGeom>
          <a:noFill/>
        </p:spPr>
        <p:txBody>
          <a:bodyPr wrap="square" rtlCol="0">
            <a:spAutoFit/>
          </a:bodyPr>
          <a:lstStyle/>
          <a:p>
            <a:pPr algn="ctr"/>
            <a:r>
              <a:rPr lang="fr-FR" dirty="0"/>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026"/>
            <a:stretch>
              <a:fillRect/>
            </a:stretch>
          </p:blipFill>
          <p:spPr>
            <a:xfrm>
              <a:off x="0" y="0"/>
              <a:ext cx="3066088" cy="1750636"/>
            </a:xfrm>
            <a:prstGeom prst="rect">
              <a:avLst/>
            </a:prstGeom>
          </p:spPr>
        </p:pic>
      </p:grpSp>
      <p:pic>
        <p:nvPicPr>
          <p:cNvPr id="6" name="Picture 6"/>
          <p:cNvPicPr>
            <a:picLocks noChangeAspect="1"/>
          </p:cNvPicPr>
          <p:nvPr/>
        </p:nvPicPr>
        <p:blipFill>
          <a:blip r:embed="rId4"/>
          <a:srcRect/>
          <a:stretch>
            <a:fillRect/>
          </a:stretch>
        </p:blipFill>
        <p:spPr>
          <a:xfrm>
            <a:off x="7419380" y="1193067"/>
            <a:ext cx="3449239" cy="1940197"/>
          </a:xfrm>
          <a:prstGeom prst="rect">
            <a:avLst/>
          </a:prstGeom>
        </p:spPr>
      </p:pic>
      <p:pic>
        <p:nvPicPr>
          <p:cNvPr id="7" name="Picture 7"/>
          <p:cNvPicPr>
            <a:picLocks noChangeAspect="1"/>
          </p:cNvPicPr>
          <p:nvPr/>
        </p:nvPicPr>
        <p:blipFill>
          <a:blip r:embed="rId5"/>
          <a:srcRect/>
          <a:stretch>
            <a:fillRect/>
          </a:stretch>
        </p:blipFill>
        <p:spPr>
          <a:xfrm>
            <a:off x="744341" y="3985730"/>
            <a:ext cx="2513447" cy="2513447"/>
          </a:xfrm>
          <a:prstGeom prst="rect">
            <a:avLst/>
          </a:prstGeom>
        </p:spPr>
      </p:pic>
      <p:pic>
        <p:nvPicPr>
          <p:cNvPr id="8" name="Picture 8"/>
          <p:cNvPicPr>
            <a:picLocks noChangeAspect="1"/>
          </p:cNvPicPr>
          <p:nvPr/>
        </p:nvPicPr>
        <p:blipFill>
          <a:blip r:embed="rId6"/>
          <a:srcRect/>
          <a:stretch>
            <a:fillRect/>
          </a:stretch>
        </p:blipFill>
        <p:spPr>
          <a:xfrm>
            <a:off x="7620000" y="3884134"/>
            <a:ext cx="3649156" cy="2335460"/>
          </a:xfrm>
          <a:prstGeom prst="rect">
            <a:avLst/>
          </a:prstGeom>
        </p:spPr>
      </p:pic>
      <p:pic>
        <p:nvPicPr>
          <p:cNvPr id="9" name="Picture 9"/>
          <p:cNvPicPr>
            <a:picLocks noChangeAspect="1"/>
          </p:cNvPicPr>
          <p:nvPr/>
        </p:nvPicPr>
        <p:blipFill>
          <a:blip r:embed="rId7"/>
          <a:srcRect/>
          <a:stretch>
            <a:fillRect/>
          </a:stretch>
        </p:blipFill>
        <p:spPr>
          <a:xfrm>
            <a:off x="3869229" y="4028846"/>
            <a:ext cx="3550151" cy="1911165"/>
          </a:xfrm>
          <a:prstGeom prst="rect">
            <a:avLst/>
          </a:prstGeom>
        </p:spPr>
      </p:pic>
      <p:pic>
        <p:nvPicPr>
          <p:cNvPr id="10" name="Picture 10"/>
          <p:cNvPicPr>
            <a:picLocks noChangeAspect="1"/>
          </p:cNvPicPr>
          <p:nvPr/>
        </p:nvPicPr>
        <p:blipFill>
          <a:blip r:embed="rId8"/>
          <a:srcRect/>
          <a:stretch>
            <a:fillRect/>
          </a:stretch>
        </p:blipFill>
        <p:spPr>
          <a:xfrm>
            <a:off x="12268200" y="3982058"/>
            <a:ext cx="5747343" cy="2322884"/>
          </a:xfrm>
          <a:prstGeom prst="rect">
            <a:avLst/>
          </a:prstGeom>
        </p:spPr>
      </p:pic>
      <p:grpSp>
        <p:nvGrpSpPr>
          <p:cNvPr id="11" name="Group 11"/>
          <p:cNvGrpSpPr/>
          <p:nvPr/>
        </p:nvGrpSpPr>
        <p:grpSpPr>
          <a:xfrm>
            <a:off x="152400" y="571500"/>
            <a:ext cx="6462887" cy="1367502"/>
            <a:chOff x="0" y="0"/>
            <a:chExt cx="8617182" cy="1823337"/>
          </a:xfrm>
        </p:grpSpPr>
        <p:sp>
          <p:nvSpPr>
            <p:cNvPr id="12" name="TextBox 12"/>
            <p:cNvSpPr txBox="1"/>
            <p:nvPr/>
          </p:nvSpPr>
          <p:spPr>
            <a:xfrm>
              <a:off x="0" y="-70555"/>
              <a:ext cx="8617182" cy="880533"/>
            </a:xfrm>
            <a:prstGeom prst="rect">
              <a:avLst/>
            </a:prstGeom>
          </p:spPr>
          <p:txBody>
            <a:bodyPr lIns="0" tIns="0" rIns="0" bIns="0" rtlCol="0" anchor="t">
              <a:spAutoFit/>
            </a:bodyPr>
            <a:lstStyle/>
            <a:p>
              <a:pPr marL="0" lvl="0" indent="0">
                <a:lnSpc>
                  <a:spcPts val="5599"/>
                </a:lnSpc>
                <a:spcBef>
                  <a:spcPct val="0"/>
                </a:spcBef>
              </a:pPr>
              <a:r>
                <a:rPr lang="en-US" sz="3999" dirty="0">
                  <a:solidFill>
                    <a:srgbClr val="86C7ED"/>
                  </a:solidFill>
                  <a:latin typeface="Fira Sans Medium"/>
                </a:rPr>
                <a:t>Used Technologies </a:t>
              </a:r>
            </a:p>
          </p:txBody>
        </p:sp>
        <p:sp>
          <p:nvSpPr>
            <p:cNvPr id="13" name="TextBox 13"/>
            <p:cNvSpPr txBox="1"/>
            <p:nvPr/>
          </p:nvSpPr>
          <p:spPr>
            <a:xfrm>
              <a:off x="0" y="1417572"/>
              <a:ext cx="8617182" cy="405765"/>
            </a:xfrm>
            <a:prstGeom prst="rect">
              <a:avLst/>
            </a:prstGeom>
          </p:spPr>
          <p:txBody>
            <a:bodyPr lIns="0" tIns="0" rIns="0" bIns="0" rtlCol="0" anchor="t">
              <a:spAutoFit/>
            </a:bodyPr>
            <a:lstStyle/>
            <a:p>
              <a:pPr marL="0" lvl="0" indent="0">
                <a:lnSpc>
                  <a:spcPts val="2520"/>
                </a:lnSpc>
                <a:spcBef>
                  <a:spcPct val="0"/>
                </a:spcBef>
              </a:pPr>
              <a:endParaRPr/>
            </a:p>
          </p:txBody>
        </p:sp>
      </p:grpSp>
      <p:sp>
        <p:nvSpPr>
          <p:cNvPr id="14" name="ZoneTexte 13">
            <a:extLst>
              <a:ext uri="{FF2B5EF4-FFF2-40B4-BE49-F238E27FC236}">
                <a16:creationId xmlns:a16="http://schemas.microsoft.com/office/drawing/2014/main" id="{962C09EC-F0C1-47DD-8EB9-80D3BDF2936D}"/>
              </a:ext>
            </a:extLst>
          </p:cNvPr>
          <p:cNvSpPr txBox="1"/>
          <p:nvPr/>
        </p:nvSpPr>
        <p:spPr>
          <a:xfrm>
            <a:off x="9525000" y="9715500"/>
            <a:ext cx="609600" cy="369332"/>
          </a:xfrm>
          <a:prstGeom prst="rect">
            <a:avLst/>
          </a:prstGeom>
          <a:noFill/>
        </p:spPr>
        <p:txBody>
          <a:bodyPr wrap="square" rtlCol="0">
            <a:spAutoFit/>
          </a:bodyPr>
          <a:lstStyle/>
          <a:p>
            <a:pPr algn="ctr"/>
            <a:r>
              <a:rPr lang="fr-FR" dirty="0"/>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411</Words>
  <Application>Microsoft Office PowerPoint</Application>
  <PresentationFormat>Personnalisé</PresentationFormat>
  <Paragraphs>50</Paragraphs>
  <Slides>13</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13</vt:i4>
      </vt:variant>
    </vt:vector>
  </HeadingPairs>
  <TitlesOfParts>
    <vt:vector size="25" baseType="lpstr">
      <vt:lpstr>Calibri</vt:lpstr>
      <vt:lpstr>Fira Sans Light Bold</vt:lpstr>
      <vt:lpstr>Open Sans</vt:lpstr>
      <vt:lpstr>Glacial Indifference</vt:lpstr>
      <vt:lpstr>Arimo</vt:lpstr>
      <vt:lpstr>Fira Sans Medium Bold</vt:lpstr>
      <vt:lpstr>Arial</vt:lpstr>
      <vt:lpstr>Fira Sans Bold</vt:lpstr>
      <vt:lpstr>Open Sans Bold</vt:lpstr>
      <vt:lpstr>Fira Sans Medium</vt:lpstr>
      <vt:lpstr>Fira Sans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Professionnelle pour Entreprise Rétrospective Projet Décontracté Bleu et Violet</dc:title>
  <cp:lastModifiedBy>Abir Rakrak</cp:lastModifiedBy>
  <cp:revision>10</cp:revision>
  <dcterms:created xsi:type="dcterms:W3CDTF">2006-08-16T00:00:00Z</dcterms:created>
  <dcterms:modified xsi:type="dcterms:W3CDTF">2022-12-03T11:26:32Z</dcterms:modified>
  <dc:identifier>DAFToAK_QpI</dc:identifier>
</cp:coreProperties>
</file>